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3" r:id="rId1"/>
  </p:sldMasterIdLst>
  <p:sldIdLst>
    <p:sldId id="256" r:id="rId2"/>
    <p:sldId id="270" r:id="rId3"/>
    <p:sldId id="268" r:id="rId4"/>
    <p:sldId id="271" r:id="rId5"/>
    <p:sldId id="259" r:id="rId6"/>
    <p:sldId id="275" r:id="rId7"/>
    <p:sldId id="276" r:id="rId8"/>
    <p:sldId id="262" r:id="rId9"/>
    <p:sldId id="279" r:id="rId10"/>
    <p:sldId id="280" r:id="rId11"/>
    <p:sldId id="264" r:id="rId12"/>
    <p:sldId id="282" r:id="rId13"/>
    <p:sldId id="283" r:id="rId14"/>
    <p:sldId id="284" r:id="rId15"/>
    <p:sldId id="285" r:id="rId16"/>
    <p:sldId id="286" r:id="rId17"/>
    <p:sldId id="287" r:id="rId18"/>
    <p:sldId id="289" r:id="rId19"/>
    <p:sldId id="290" r:id="rId20"/>
    <p:sldId id="291" r:id="rId21"/>
    <p:sldId id="292" r:id="rId22"/>
    <p:sldId id="263" r:id="rId23"/>
    <p:sldId id="293" r:id="rId24"/>
    <p:sldId id="294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49E3001-6789-4372-8AFF-3406383C7B45}" v="3" dt="2023-12-04T19:38:39.45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51CC74E-490C-46EF-B67F-EFACC99DEB00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accent0_3" csCatId="mainScheme" phldr="1"/>
      <dgm:spPr/>
      <dgm:t>
        <a:bodyPr/>
        <a:lstStyle/>
        <a:p>
          <a:endParaRPr lang="en-US"/>
        </a:p>
      </dgm:t>
    </dgm:pt>
    <dgm:pt modelId="{D6053867-A807-41F0-9B8C-886AAFEDD472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dirty="0"/>
            <a:t>1. Have the </a:t>
          </a:r>
          <a:r>
            <a:rPr lang="en-GB" b="1" dirty="0"/>
            <a:t>genres</a:t>
          </a:r>
          <a:r>
            <a:rPr lang="en-GB" dirty="0"/>
            <a:t> people listen to changed?</a:t>
          </a:r>
          <a:endParaRPr lang="en-US" dirty="0"/>
        </a:p>
      </dgm:t>
    </dgm:pt>
    <dgm:pt modelId="{4B8069FF-6CB7-4AAE-A045-0DEA75C13DC0}" type="parTrans" cxnId="{F1BE6D09-2D82-4362-883D-66C8BA752899}">
      <dgm:prSet/>
      <dgm:spPr/>
      <dgm:t>
        <a:bodyPr/>
        <a:lstStyle/>
        <a:p>
          <a:endParaRPr lang="en-US"/>
        </a:p>
      </dgm:t>
    </dgm:pt>
    <dgm:pt modelId="{903DD289-E5BE-4C59-9423-4B3A461CB17B}" type="sibTrans" cxnId="{F1BE6D09-2D82-4362-883D-66C8BA752899}">
      <dgm:prSet/>
      <dgm:spPr/>
      <dgm:t>
        <a:bodyPr/>
        <a:lstStyle/>
        <a:p>
          <a:endParaRPr lang="en-US"/>
        </a:p>
      </dgm:t>
    </dgm:pt>
    <dgm:pt modelId="{A79BF645-ABB6-4B61-B4E9-CA36C8280C8D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dirty="0"/>
            <a:t>2. Have the </a:t>
          </a:r>
          <a:r>
            <a:rPr lang="en-GB" b="1" dirty="0"/>
            <a:t>artists</a:t>
          </a:r>
          <a:r>
            <a:rPr lang="en-GB" dirty="0"/>
            <a:t> people listen to changed?</a:t>
          </a:r>
          <a:endParaRPr lang="en-US" dirty="0"/>
        </a:p>
      </dgm:t>
    </dgm:pt>
    <dgm:pt modelId="{EE3736D2-9BE4-431A-8014-C1C4DDC4328F}" type="parTrans" cxnId="{0D2B43EF-00CB-4106-A677-A63A3790413E}">
      <dgm:prSet/>
      <dgm:spPr/>
      <dgm:t>
        <a:bodyPr/>
        <a:lstStyle/>
        <a:p>
          <a:endParaRPr lang="en-US"/>
        </a:p>
      </dgm:t>
    </dgm:pt>
    <dgm:pt modelId="{F672237D-ED3F-4DE9-98DA-4A42594E8B3F}" type="sibTrans" cxnId="{0D2B43EF-00CB-4106-A677-A63A3790413E}">
      <dgm:prSet/>
      <dgm:spPr/>
      <dgm:t>
        <a:bodyPr/>
        <a:lstStyle/>
        <a:p>
          <a:endParaRPr lang="en-US"/>
        </a:p>
      </dgm:t>
    </dgm:pt>
    <dgm:pt modelId="{4E2642E8-18B3-462F-AFFC-14084D6FFC1D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dirty="0"/>
            <a:t>3. Is the </a:t>
          </a:r>
          <a:r>
            <a:rPr lang="en-GB" b="1" dirty="0"/>
            <a:t>duration</a:t>
          </a:r>
          <a:r>
            <a:rPr lang="en-GB" dirty="0"/>
            <a:t> of the most popular songs decreasing?</a:t>
          </a:r>
          <a:endParaRPr lang="en-US" dirty="0"/>
        </a:p>
      </dgm:t>
    </dgm:pt>
    <dgm:pt modelId="{AE9D903A-3E52-491C-81F2-3ED140BB3DA0}" type="parTrans" cxnId="{377D5AF4-0492-4428-8ECE-7079CE49CBAA}">
      <dgm:prSet/>
      <dgm:spPr/>
      <dgm:t>
        <a:bodyPr/>
        <a:lstStyle/>
        <a:p>
          <a:endParaRPr lang="en-US"/>
        </a:p>
      </dgm:t>
    </dgm:pt>
    <dgm:pt modelId="{F8D525DD-9B89-4F9E-BEFC-104ABE3ED7FE}" type="sibTrans" cxnId="{377D5AF4-0492-4428-8ECE-7079CE49CBAA}">
      <dgm:prSet/>
      <dgm:spPr/>
      <dgm:t>
        <a:bodyPr/>
        <a:lstStyle/>
        <a:p>
          <a:endParaRPr lang="en-US"/>
        </a:p>
      </dgm:t>
    </dgm:pt>
    <dgm:pt modelId="{0A7FE080-18EE-4217-8E3E-937DA0BCCC45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dirty="0"/>
            <a:t>4. How have other </a:t>
          </a:r>
          <a:r>
            <a:rPr lang="en-GB" b="1" dirty="0"/>
            <a:t>track features</a:t>
          </a:r>
          <a:r>
            <a:rPr lang="en-GB" dirty="0"/>
            <a:t> changed?</a:t>
          </a:r>
          <a:endParaRPr lang="en-US" dirty="0"/>
        </a:p>
      </dgm:t>
    </dgm:pt>
    <dgm:pt modelId="{DE6159D9-A822-4892-A237-F5576B3646AF}" type="parTrans" cxnId="{9E6D20A3-697E-4953-BA4B-A6DDA5045B46}">
      <dgm:prSet/>
      <dgm:spPr/>
      <dgm:t>
        <a:bodyPr/>
        <a:lstStyle/>
        <a:p>
          <a:endParaRPr lang="en-US"/>
        </a:p>
      </dgm:t>
    </dgm:pt>
    <dgm:pt modelId="{FBA826CB-D704-4A8B-B482-E3AFB6E09E39}" type="sibTrans" cxnId="{9E6D20A3-697E-4953-BA4B-A6DDA5045B46}">
      <dgm:prSet/>
      <dgm:spPr/>
      <dgm:t>
        <a:bodyPr/>
        <a:lstStyle/>
        <a:p>
          <a:endParaRPr lang="en-US"/>
        </a:p>
      </dgm:t>
    </dgm:pt>
    <dgm:pt modelId="{EAA3D2C7-A794-4289-A181-C548DF236CEC}" type="pres">
      <dgm:prSet presAssocID="{651CC74E-490C-46EF-B67F-EFACC99DEB00}" presName="root" presStyleCnt="0">
        <dgm:presLayoutVars>
          <dgm:dir/>
          <dgm:resizeHandles val="exact"/>
        </dgm:presLayoutVars>
      </dgm:prSet>
      <dgm:spPr/>
    </dgm:pt>
    <dgm:pt modelId="{D0F81D5A-DA42-474F-8036-39734DC5BB68}" type="pres">
      <dgm:prSet presAssocID="{D6053867-A807-41F0-9B8C-886AAFEDD472}" presName="compNode" presStyleCnt="0"/>
      <dgm:spPr/>
    </dgm:pt>
    <dgm:pt modelId="{5409899F-3DCE-40C4-8D12-5B4767D48AE4}" type="pres">
      <dgm:prSet presAssocID="{D6053867-A807-41F0-9B8C-886AAFEDD472}" presName="bgRect" presStyleLbl="bgShp" presStyleIdx="0" presStyleCnt="4"/>
      <dgm:spPr/>
    </dgm:pt>
    <dgm:pt modelId="{91FA1EDA-8DE5-4D78-BC19-ED4F4A757F91}" type="pres">
      <dgm:prSet presAssocID="{D6053867-A807-41F0-9B8C-886AAFEDD472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phones"/>
        </a:ext>
      </dgm:extLst>
    </dgm:pt>
    <dgm:pt modelId="{932689C1-7332-438C-83A8-2D01C1E2A199}" type="pres">
      <dgm:prSet presAssocID="{D6053867-A807-41F0-9B8C-886AAFEDD472}" presName="spaceRect" presStyleCnt="0"/>
      <dgm:spPr/>
    </dgm:pt>
    <dgm:pt modelId="{2A24A27F-A5F8-4CF7-BA56-BA801B0FBB92}" type="pres">
      <dgm:prSet presAssocID="{D6053867-A807-41F0-9B8C-886AAFEDD472}" presName="parTx" presStyleLbl="revTx" presStyleIdx="0" presStyleCnt="4">
        <dgm:presLayoutVars>
          <dgm:chMax val="0"/>
          <dgm:chPref val="0"/>
        </dgm:presLayoutVars>
      </dgm:prSet>
      <dgm:spPr/>
    </dgm:pt>
    <dgm:pt modelId="{15D15109-B710-45C3-B02E-E90C08B0F689}" type="pres">
      <dgm:prSet presAssocID="{903DD289-E5BE-4C59-9423-4B3A461CB17B}" presName="sibTrans" presStyleCnt="0"/>
      <dgm:spPr/>
    </dgm:pt>
    <dgm:pt modelId="{4D548F46-5F04-4A36-9529-C047A1B4268E}" type="pres">
      <dgm:prSet presAssocID="{A79BF645-ABB6-4B61-B4E9-CA36C8280C8D}" presName="compNode" presStyleCnt="0"/>
      <dgm:spPr/>
    </dgm:pt>
    <dgm:pt modelId="{B15971EE-9EED-4530-B9F5-FF077E70D780}" type="pres">
      <dgm:prSet presAssocID="{A79BF645-ABB6-4B61-B4E9-CA36C8280C8D}" presName="bgRect" presStyleLbl="bgShp" presStyleIdx="1" presStyleCnt="4"/>
      <dgm:spPr/>
    </dgm:pt>
    <dgm:pt modelId="{67276F4F-BB06-481D-B827-C6FF8B802789}" type="pres">
      <dgm:prSet presAssocID="{A79BF645-ABB6-4B61-B4E9-CA36C8280C8D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rtist"/>
        </a:ext>
      </dgm:extLst>
    </dgm:pt>
    <dgm:pt modelId="{12927A66-543A-404E-BB6C-0CD3E84BCAE0}" type="pres">
      <dgm:prSet presAssocID="{A79BF645-ABB6-4B61-B4E9-CA36C8280C8D}" presName="spaceRect" presStyleCnt="0"/>
      <dgm:spPr/>
    </dgm:pt>
    <dgm:pt modelId="{B5E02844-50A8-45F4-AA01-5CF9F0AE863A}" type="pres">
      <dgm:prSet presAssocID="{A79BF645-ABB6-4B61-B4E9-CA36C8280C8D}" presName="parTx" presStyleLbl="revTx" presStyleIdx="1" presStyleCnt="4">
        <dgm:presLayoutVars>
          <dgm:chMax val="0"/>
          <dgm:chPref val="0"/>
        </dgm:presLayoutVars>
      </dgm:prSet>
      <dgm:spPr/>
    </dgm:pt>
    <dgm:pt modelId="{47EF52E8-B9B8-47DA-9B77-FDE57CDAB94B}" type="pres">
      <dgm:prSet presAssocID="{F672237D-ED3F-4DE9-98DA-4A42594E8B3F}" presName="sibTrans" presStyleCnt="0"/>
      <dgm:spPr/>
    </dgm:pt>
    <dgm:pt modelId="{26B10DF6-1CB7-4BA1-9C62-37BA26E89370}" type="pres">
      <dgm:prSet presAssocID="{4E2642E8-18B3-462F-AFFC-14084D6FFC1D}" presName="compNode" presStyleCnt="0"/>
      <dgm:spPr/>
    </dgm:pt>
    <dgm:pt modelId="{D4C1994B-89C0-4486-A5FF-2A50E94F33AF}" type="pres">
      <dgm:prSet presAssocID="{4E2642E8-18B3-462F-AFFC-14084D6FFC1D}" presName="bgRect" presStyleLbl="bgShp" presStyleIdx="2" presStyleCnt="4"/>
      <dgm:spPr/>
    </dgm:pt>
    <dgm:pt modelId="{312C1C01-C9A3-43F9-A488-FE2056DF7DA0}" type="pres">
      <dgm:prSet presAssocID="{4E2642E8-18B3-462F-AFFC-14084D6FFC1D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usic"/>
        </a:ext>
      </dgm:extLst>
    </dgm:pt>
    <dgm:pt modelId="{10848C91-2675-4A0E-AE69-CD8BECB3D4A0}" type="pres">
      <dgm:prSet presAssocID="{4E2642E8-18B3-462F-AFFC-14084D6FFC1D}" presName="spaceRect" presStyleCnt="0"/>
      <dgm:spPr/>
    </dgm:pt>
    <dgm:pt modelId="{2A313F4B-01A4-47AD-AE67-A448EE9618CB}" type="pres">
      <dgm:prSet presAssocID="{4E2642E8-18B3-462F-AFFC-14084D6FFC1D}" presName="parTx" presStyleLbl="revTx" presStyleIdx="2" presStyleCnt="4">
        <dgm:presLayoutVars>
          <dgm:chMax val="0"/>
          <dgm:chPref val="0"/>
        </dgm:presLayoutVars>
      </dgm:prSet>
      <dgm:spPr/>
    </dgm:pt>
    <dgm:pt modelId="{38A8517B-1B60-4BB0-82BE-B045F7F13115}" type="pres">
      <dgm:prSet presAssocID="{F8D525DD-9B89-4F9E-BEFC-104ABE3ED7FE}" presName="sibTrans" presStyleCnt="0"/>
      <dgm:spPr/>
    </dgm:pt>
    <dgm:pt modelId="{77B4C4C9-6390-471D-B806-9DAA8A741C85}" type="pres">
      <dgm:prSet presAssocID="{0A7FE080-18EE-4217-8E3E-937DA0BCCC45}" presName="compNode" presStyleCnt="0"/>
      <dgm:spPr/>
    </dgm:pt>
    <dgm:pt modelId="{FA67DFD6-4822-4E94-A5A0-4D59BD73AB16}" type="pres">
      <dgm:prSet presAssocID="{0A7FE080-18EE-4217-8E3E-937DA0BCCC45}" presName="bgRect" presStyleLbl="bgShp" presStyleIdx="3" presStyleCnt="4"/>
      <dgm:spPr/>
    </dgm:pt>
    <dgm:pt modelId="{A49CC3D6-1DA7-4BD8-87FF-F3946BA92091}" type="pres">
      <dgm:prSet presAssocID="{0A7FE080-18EE-4217-8E3E-937DA0BCCC45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auge"/>
        </a:ext>
      </dgm:extLst>
    </dgm:pt>
    <dgm:pt modelId="{5AB52DD3-A101-43AA-A14B-BC2952412A5D}" type="pres">
      <dgm:prSet presAssocID="{0A7FE080-18EE-4217-8E3E-937DA0BCCC45}" presName="spaceRect" presStyleCnt="0"/>
      <dgm:spPr/>
    </dgm:pt>
    <dgm:pt modelId="{7E84FF1A-1B8D-4BC6-A0E2-A328124BF9DC}" type="pres">
      <dgm:prSet presAssocID="{0A7FE080-18EE-4217-8E3E-937DA0BCCC45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F1BE6D09-2D82-4362-883D-66C8BA752899}" srcId="{651CC74E-490C-46EF-B67F-EFACC99DEB00}" destId="{D6053867-A807-41F0-9B8C-886AAFEDD472}" srcOrd="0" destOrd="0" parTransId="{4B8069FF-6CB7-4AAE-A045-0DEA75C13DC0}" sibTransId="{903DD289-E5BE-4C59-9423-4B3A461CB17B}"/>
    <dgm:cxn modelId="{DF7AB51A-DF65-47AD-92C9-84AD6A0F7C22}" type="presOf" srcId="{651CC74E-490C-46EF-B67F-EFACC99DEB00}" destId="{EAA3D2C7-A794-4289-A181-C548DF236CEC}" srcOrd="0" destOrd="0" presId="urn:microsoft.com/office/officeart/2018/2/layout/IconVerticalSolidList"/>
    <dgm:cxn modelId="{256D3B21-A77F-4DEC-877B-D054E21B019A}" type="presOf" srcId="{4E2642E8-18B3-462F-AFFC-14084D6FFC1D}" destId="{2A313F4B-01A4-47AD-AE67-A448EE9618CB}" srcOrd="0" destOrd="0" presId="urn:microsoft.com/office/officeart/2018/2/layout/IconVerticalSolidList"/>
    <dgm:cxn modelId="{DEC5EE7F-DC57-4DFD-BBA3-DDBE9B0F8889}" type="presOf" srcId="{D6053867-A807-41F0-9B8C-886AAFEDD472}" destId="{2A24A27F-A5F8-4CF7-BA56-BA801B0FBB92}" srcOrd="0" destOrd="0" presId="urn:microsoft.com/office/officeart/2018/2/layout/IconVerticalSolidList"/>
    <dgm:cxn modelId="{9E6D20A3-697E-4953-BA4B-A6DDA5045B46}" srcId="{651CC74E-490C-46EF-B67F-EFACC99DEB00}" destId="{0A7FE080-18EE-4217-8E3E-937DA0BCCC45}" srcOrd="3" destOrd="0" parTransId="{DE6159D9-A822-4892-A237-F5576B3646AF}" sibTransId="{FBA826CB-D704-4A8B-B482-E3AFB6E09E39}"/>
    <dgm:cxn modelId="{5B64B7BB-D0C4-4E5D-9725-100C490EE64E}" type="presOf" srcId="{A79BF645-ABB6-4B61-B4E9-CA36C8280C8D}" destId="{B5E02844-50A8-45F4-AA01-5CF9F0AE863A}" srcOrd="0" destOrd="0" presId="urn:microsoft.com/office/officeart/2018/2/layout/IconVerticalSolidList"/>
    <dgm:cxn modelId="{C70ACACA-B528-46AE-95D5-40148E6392C7}" type="presOf" srcId="{0A7FE080-18EE-4217-8E3E-937DA0BCCC45}" destId="{7E84FF1A-1B8D-4BC6-A0E2-A328124BF9DC}" srcOrd="0" destOrd="0" presId="urn:microsoft.com/office/officeart/2018/2/layout/IconVerticalSolidList"/>
    <dgm:cxn modelId="{0D2B43EF-00CB-4106-A677-A63A3790413E}" srcId="{651CC74E-490C-46EF-B67F-EFACC99DEB00}" destId="{A79BF645-ABB6-4B61-B4E9-CA36C8280C8D}" srcOrd="1" destOrd="0" parTransId="{EE3736D2-9BE4-431A-8014-C1C4DDC4328F}" sibTransId="{F672237D-ED3F-4DE9-98DA-4A42594E8B3F}"/>
    <dgm:cxn modelId="{377D5AF4-0492-4428-8ECE-7079CE49CBAA}" srcId="{651CC74E-490C-46EF-B67F-EFACC99DEB00}" destId="{4E2642E8-18B3-462F-AFFC-14084D6FFC1D}" srcOrd="2" destOrd="0" parTransId="{AE9D903A-3E52-491C-81F2-3ED140BB3DA0}" sibTransId="{F8D525DD-9B89-4F9E-BEFC-104ABE3ED7FE}"/>
    <dgm:cxn modelId="{E8C4138E-54F7-4FBE-95D2-9820A13DF13B}" type="presParOf" srcId="{EAA3D2C7-A794-4289-A181-C548DF236CEC}" destId="{D0F81D5A-DA42-474F-8036-39734DC5BB68}" srcOrd="0" destOrd="0" presId="urn:microsoft.com/office/officeart/2018/2/layout/IconVerticalSolidList"/>
    <dgm:cxn modelId="{20A08939-5752-4E37-96E5-2ADB4AD01E6B}" type="presParOf" srcId="{D0F81D5A-DA42-474F-8036-39734DC5BB68}" destId="{5409899F-3DCE-40C4-8D12-5B4767D48AE4}" srcOrd="0" destOrd="0" presId="urn:microsoft.com/office/officeart/2018/2/layout/IconVerticalSolidList"/>
    <dgm:cxn modelId="{F7E2FFEF-1ECD-4706-AD18-A5AB88CFF4C4}" type="presParOf" srcId="{D0F81D5A-DA42-474F-8036-39734DC5BB68}" destId="{91FA1EDA-8DE5-4D78-BC19-ED4F4A757F91}" srcOrd="1" destOrd="0" presId="urn:microsoft.com/office/officeart/2018/2/layout/IconVerticalSolidList"/>
    <dgm:cxn modelId="{7E6A3603-EC63-4DD2-93D1-44ECDE1D16F8}" type="presParOf" srcId="{D0F81D5A-DA42-474F-8036-39734DC5BB68}" destId="{932689C1-7332-438C-83A8-2D01C1E2A199}" srcOrd="2" destOrd="0" presId="urn:microsoft.com/office/officeart/2018/2/layout/IconVerticalSolidList"/>
    <dgm:cxn modelId="{7ABFC757-FE37-441D-B353-5B37B807E9F9}" type="presParOf" srcId="{D0F81D5A-DA42-474F-8036-39734DC5BB68}" destId="{2A24A27F-A5F8-4CF7-BA56-BA801B0FBB92}" srcOrd="3" destOrd="0" presId="urn:microsoft.com/office/officeart/2018/2/layout/IconVerticalSolidList"/>
    <dgm:cxn modelId="{5D14C01A-0CB4-4C17-BC8E-6A19D70B2400}" type="presParOf" srcId="{EAA3D2C7-A794-4289-A181-C548DF236CEC}" destId="{15D15109-B710-45C3-B02E-E90C08B0F689}" srcOrd="1" destOrd="0" presId="urn:microsoft.com/office/officeart/2018/2/layout/IconVerticalSolidList"/>
    <dgm:cxn modelId="{6737C316-C21C-4143-9653-4FE995A8B3A2}" type="presParOf" srcId="{EAA3D2C7-A794-4289-A181-C548DF236CEC}" destId="{4D548F46-5F04-4A36-9529-C047A1B4268E}" srcOrd="2" destOrd="0" presId="urn:microsoft.com/office/officeart/2018/2/layout/IconVerticalSolidList"/>
    <dgm:cxn modelId="{2B9E3658-2D5B-490E-BD7C-46E604A909E7}" type="presParOf" srcId="{4D548F46-5F04-4A36-9529-C047A1B4268E}" destId="{B15971EE-9EED-4530-B9F5-FF077E70D780}" srcOrd="0" destOrd="0" presId="urn:microsoft.com/office/officeart/2018/2/layout/IconVerticalSolidList"/>
    <dgm:cxn modelId="{A423E899-7487-41FA-B829-6D24FEC5BF64}" type="presParOf" srcId="{4D548F46-5F04-4A36-9529-C047A1B4268E}" destId="{67276F4F-BB06-481D-B827-C6FF8B802789}" srcOrd="1" destOrd="0" presId="urn:microsoft.com/office/officeart/2018/2/layout/IconVerticalSolidList"/>
    <dgm:cxn modelId="{349971C4-A042-4A89-98FD-70D242AF8EF6}" type="presParOf" srcId="{4D548F46-5F04-4A36-9529-C047A1B4268E}" destId="{12927A66-543A-404E-BB6C-0CD3E84BCAE0}" srcOrd="2" destOrd="0" presId="urn:microsoft.com/office/officeart/2018/2/layout/IconVerticalSolidList"/>
    <dgm:cxn modelId="{39757FF6-1641-4F45-9D38-6AD0637CD9AA}" type="presParOf" srcId="{4D548F46-5F04-4A36-9529-C047A1B4268E}" destId="{B5E02844-50A8-45F4-AA01-5CF9F0AE863A}" srcOrd="3" destOrd="0" presId="urn:microsoft.com/office/officeart/2018/2/layout/IconVerticalSolidList"/>
    <dgm:cxn modelId="{7C58A086-5A38-4DD3-B483-EAE1B1988821}" type="presParOf" srcId="{EAA3D2C7-A794-4289-A181-C548DF236CEC}" destId="{47EF52E8-B9B8-47DA-9B77-FDE57CDAB94B}" srcOrd="3" destOrd="0" presId="urn:microsoft.com/office/officeart/2018/2/layout/IconVerticalSolidList"/>
    <dgm:cxn modelId="{94804E50-D9F6-469E-AD5E-2646F9F6A389}" type="presParOf" srcId="{EAA3D2C7-A794-4289-A181-C548DF236CEC}" destId="{26B10DF6-1CB7-4BA1-9C62-37BA26E89370}" srcOrd="4" destOrd="0" presId="urn:microsoft.com/office/officeart/2018/2/layout/IconVerticalSolidList"/>
    <dgm:cxn modelId="{ADC2D003-BF5E-4736-9A0C-0EB9BC9AC3B0}" type="presParOf" srcId="{26B10DF6-1CB7-4BA1-9C62-37BA26E89370}" destId="{D4C1994B-89C0-4486-A5FF-2A50E94F33AF}" srcOrd="0" destOrd="0" presId="urn:microsoft.com/office/officeart/2018/2/layout/IconVerticalSolidList"/>
    <dgm:cxn modelId="{2F8563AF-ED7F-4A00-A431-472D5F568B1F}" type="presParOf" srcId="{26B10DF6-1CB7-4BA1-9C62-37BA26E89370}" destId="{312C1C01-C9A3-43F9-A488-FE2056DF7DA0}" srcOrd="1" destOrd="0" presId="urn:microsoft.com/office/officeart/2018/2/layout/IconVerticalSolidList"/>
    <dgm:cxn modelId="{09E5F8F5-88E5-4910-B36D-DB31298ECB90}" type="presParOf" srcId="{26B10DF6-1CB7-4BA1-9C62-37BA26E89370}" destId="{10848C91-2675-4A0E-AE69-CD8BECB3D4A0}" srcOrd="2" destOrd="0" presId="urn:microsoft.com/office/officeart/2018/2/layout/IconVerticalSolidList"/>
    <dgm:cxn modelId="{C654EC6F-6B18-4DAE-A31B-A051518A05C9}" type="presParOf" srcId="{26B10DF6-1CB7-4BA1-9C62-37BA26E89370}" destId="{2A313F4B-01A4-47AD-AE67-A448EE9618CB}" srcOrd="3" destOrd="0" presId="urn:microsoft.com/office/officeart/2018/2/layout/IconVerticalSolidList"/>
    <dgm:cxn modelId="{9C0BAD66-7B6C-40B7-A07F-19B12FA7B442}" type="presParOf" srcId="{EAA3D2C7-A794-4289-A181-C548DF236CEC}" destId="{38A8517B-1B60-4BB0-82BE-B045F7F13115}" srcOrd="5" destOrd="0" presId="urn:microsoft.com/office/officeart/2018/2/layout/IconVerticalSolidList"/>
    <dgm:cxn modelId="{91E6B8F4-E26A-4370-ADF7-3D07EFF3AE78}" type="presParOf" srcId="{EAA3D2C7-A794-4289-A181-C548DF236CEC}" destId="{77B4C4C9-6390-471D-B806-9DAA8A741C85}" srcOrd="6" destOrd="0" presId="urn:microsoft.com/office/officeart/2018/2/layout/IconVerticalSolidList"/>
    <dgm:cxn modelId="{FC2E6FFF-1A36-4A12-836F-6AB5D9AFA825}" type="presParOf" srcId="{77B4C4C9-6390-471D-B806-9DAA8A741C85}" destId="{FA67DFD6-4822-4E94-A5A0-4D59BD73AB16}" srcOrd="0" destOrd="0" presId="urn:microsoft.com/office/officeart/2018/2/layout/IconVerticalSolidList"/>
    <dgm:cxn modelId="{BBCBD6A2-9CB4-4DCD-ABA3-8CE121A282BC}" type="presParOf" srcId="{77B4C4C9-6390-471D-B806-9DAA8A741C85}" destId="{A49CC3D6-1DA7-4BD8-87FF-F3946BA92091}" srcOrd="1" destOrd="0" presId="urn:microsoft.com/office/officeart/2018/2/layout/IconVerticalSolidList"/>
    <dgm:cxn modelId="{9C1A0090-E2AA-48B6-B223-DCEE1A9B3683}" type="presParOf" srcId="{77B4C4C9-6390-471D-B806-9DAA8A741C85}" destId="{5AB52DD3-A101-43AA-A14B-BC2952412A5D}" srcOrd="2" destOrd="0" presId="urn:microsoft.com/office/officeart/2018/2/layout/IconVerticalSolidList"/>
    <dgm:cxn modelId="{E8493E15-60E7-430D-8882-883B3A465F30}" type="presParOf" srcId="{77B4C4C9-6390-471D-B806-9DAA8A741C85}" destId="{7E84FF1A-1B8D-4BC6-A0E2-A328124BF9DC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09899F-3DCE-40C4-8D12-5B4767D48AE4}">
      <dsp:nvSpPr>
        <dsp:cNvPr id="0" name=""/>
        <dsp:cNvSpPr/>
      </dsp:nvSpPr>
      <dsp:spPr>
        <a:xfrm>
          <a:off x="0" y="1669"/>
          <a:ext cx="9720071" cy="84632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1FA1EDA-8DE5-4D78-BC19-ED4F4A757F91}">
      <dsp:nvSpPr>
        <dsp:cNvPr id="0" name=""/>
        <dsp:cNvSpPr/>
      </dsp:nvSpPr>
      <dsp:spPr>
        <a:xfrm>
          <a:off x="256011" y="192091"/>
          <a:ext cx="465476" cy="46547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24A27F-A5F8-4CF7-BA56-BA801B0FBB92}">
      <dsp:nvSpPr>
        <dsp:cNvPr id="0" name=""/>
        <dsp:cNvSpPr/>
      </dsp:nvSpPr>
      <dsp:spPr>
        <a:xfrm>
          <a:off x="977499" y="1669"/>
          <a:ext cx="8742571" cy="846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9569" tIns="89569" rIns="89569" bIns="89569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 dirty="0"/>
            <a:t>1. Have the </a:t>
          </a:r>
          <a:r>
            <a:rPr lang="en-GB" sz="2200" b="1" kern="1200" dirty="0"/>
            <a:t>genres</a:t>
          </a:r>
          <a:r>
            <a:rPr lang="en-GB" sz="2200" kern="1200" dirty="0"/>
            <a:t> people listen to changed?</a:t>
          </a:r>
          <a:endParaRPr lang="en-US" sz="2200" kern="1200" dirty="0"/>
        </a:p>
      </dsp:txBody>
      <dsp:txXfrm>
        <a:off x="977499" y="1669"/>
        <a:ext cx="8742571" cy="846320"/>
      </dsp:txXfrm>
    </dsp:sp>
    <dsp:sp modelId="{B15971EE-9EED-4530-B9F5-FF077E70D780}">
      <dsp:nvSpPr>
        <dsp:cNvPr id="0" name=""/>
        <dsp:cNvSpPr/>
      </dsp:nvSpPr>
      <dsp:spPr>
        <a:xfrm>
          <a:off x="0" y="1059569"/>
          <a:ext cx="9720071" cy="84632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7276F4F-BB06-481D-B827-C6FF8B802789}">
      <dsp:nvSpPr>
        <dsp:cNvPr id="0" name=""/>
        <dsp:cNvSpPr/>
      </dsp:nvSpPr>
      <dsp:spPr>
        <a:xfrm>
          <a:off x="256011" y="1249991"/>
          <a:ext cx="465476" cy="46547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E02844-50A8-45F4-AA01-5CF9F0AE863A}">
      <dsp:nvSpPr>
        <dsp:cNvPr id="0" name=""/>
        <dsp:cNvSpPr/>
      </dsp:nvSpPr>
      <dsp:spPr>
        <a:xfrm>
          <a:off x="977499" y="1059569"/>
          <a:ext cx="8742571" cy="846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9569" tIns="89569" rIns="89569" bIns="89569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 dirty="0"/>
            <a:t>2. Have the </a:t>
          </a:r>
          <a:r>
            <a:rPr lang="en-GB" sz="2200" b="1" kern="1200" dirty="0"/>
            <a:t>artists</a:t>
          </a:r>
          <a:r>
            <a:rPr lang="en-GB" sz="2200" kern="1200" dirty="0"/>
            <a:t> people listen to changed?</a:t>
          </a:r>
          <a:endParaRPr lang="en-US" sz="2200" kern="1200" dirty="0"/>
        </a:p>
      </dsp:txBody>
      <dsp:txXfrm>
        <a:off x="977499" y="1059569"/>
        <a:ext cx="8742571" cy="846320"/>
      </dsp:txXfrm>
    </dsp:sp>
    <dsp:sp modelId="{D4C1994B-89C0-4486-A5FF-2A50E94F33AF}">
      <dsp:nvSpPr>
        <dsp:cNvPr id="0" name=""/>
        <dsp:cNvSpPr/>
      </dsp:nvSpPr>
      <dsp:spPr>
        <a:xfrm>
          <a:off x="0" y="2117470"/>
          <a:ext cx="9720071" cy="84632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2C1C01-C9A3-43F9-A488-FE2056DF7DA0}">
      <dsp:nvSpPr>
        <dsp:cNvPr id="0" name=""/>
        <dsp:cNvSpPr/>
      </dsp:nvSpPr>
      <dsp:spPr>
        <a:xfrm>
          <a:off x="256011" y="2307892"/>
          <a:ext cx="465476" cy="46547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313F4B-01A4-47AD-AE67-A448EE9618CB}">
      <dsp:nvSpPr>
        <dsp:cNvPr id="0" name=""/>
        <dsp:cNvSpPr/>
      </dsp:nvSpPr>
      <dsp:spPr>
        <a:xfrm>
          <a:off x="977499" y="2117470"/>
          <a:ext cx="8742571" cy="846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9569" tIns="89569" rIns="89569" bIns="89569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 dirty="0"/>
            <a:t>3. Is the </a:t>
          </a:r>
          <a:r>
            <a:rPr lang="en-GB" sz="2200" b="1" kern="1200" dirty="0"/>
            <a:t>duration</a:t>
          </a:r>
          <a:r>
            <a:rPr lang="en-GB" sz="2200" kern="1200" dirty="0"/>
            <a:t> of the most popular songs decreasing?</a:t>
          </a:r>
          <a:endParaRPr lang="en-US" sz="2200" kern="1200" dirty="0"/>
        </a:p>
      </dsp:txBody>
      <dsp:txXfrm>
        <a:off x="977499" y="2117470"/>
        <a:ext cx="8742571" cy="846320"/>
      </dsp:txXfrm>
    </dsp:sp>
    <dsp:sp modelId="{FA67DFD6-4822-4E94-A5A0-4D59BD73AB16}">
      <dsp:nvSpPr>
        <dsp:cNvPr id="0" name=""/>
        <dsp:cNvSpPr/>
      </dsp:nvSpPr>
      <dsp:spPr>
        <a:xfrm>
          <a:off x="0" y="3175370"/>
          <a:ext cx="9720071" cy="84632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49CC3D6-1DA7-4BD8-87FF-F3946BA92091}">
      <dsp:nvSpPr>
        <dsp:cNvPr id="0" name=""/>
        <dsp:cNvSpPr/>
      </dsp:nvSpPr>
      <dsp:spPr>
        <a:xfrm>
          <a:off x="256011" y="3365792"/>
          <a:ext cx="465476" cy="46547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E84FF1A-1B8D-4BC6-A0E2-A328124BF9DC}">
      <dsp:nvSpPr>
        <dsp:cNvPr id="0" name=""/>
        <dsp:cNvSpPr/>
      </dsp:nvSpPr>
      <dsp:spPr>
        <a:xfrm>
          <a:off x="977499" y="3175370"/>
          <a:ext cx="8742571" cy="846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9569" tIns="89569" rIns="89569" bIns="89569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 dirty="0"/>
            <a:t>4. How have other </a:t>
          </a:r>
          <a:r>
            <a:rPr lang="en-GB" sz="2200" b="1" kern="1200" dirty="0"/>
            <a:t>track features</a:t>
          </a:r>
          <a:r>
            <a:rPr lang="en-GB" sz="2200" kern="1200" dirty="0"/>
            <a:t> changed?</a:t>
          </a:r>
          <a:endParaRPr lang="en-US" sz="2200" kern="1200" dirty="0"/>
        </a:p>
      </dsp:txBody>
      <dsp:txXfrm>
        <a:off x="977499" y="3175370"/>
        <a:ext cx="8742571" cy="8463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1"/>
            <a:ext cx="12192000" cy="45720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C4FB3C3D-598A-4EBD-BFB2-FA1C2477E0F9}" type="datetimeFigureOut">
              <a:rPr lang="en-GB" smtClean="0"/>
              <a:t>04/12/2023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110F3-FD9E-4087-8C12-6447471200CE}" type="slidenum">
              <a:rPr lang="en-GB" smtClean="0"/>
              <a:t>‹#›</a:t>
            </a:fld>
            <a:endParaRPr lang="en-GB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43111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B3C3D-598A-4EBD-BFB2-FA1C2477E0F9}" type="datetimeFigureOut">
              <a:rPr lang="en-GB" smtClean="0"/>
              <a:t>04/12/2023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110F3-FD9E-4087-8C12-6447471200C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09908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0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B3C3D-598A-4EBD-BFB2-FA1C2477E0F9}" type="datetimeFigureOut">
              <a:rPr lang="en-GB" smtClean="0"/>
              <a:t>04/12/2023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110F3-FD9E-4087-8C12-6447471200CE}" type="slidenum">
              <a:rPr lang="en-GB" smtClean="0"/>
              <a:t>‹#›</a:t>
            </a:fld>
            <a:endParaRPr lang="en-GB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93889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B3C3D-598A-4EBD-BFB2-FA1C2477E0F9}" type="datetimeFigureOut">
              <a:rPr lang="en-GB" smtClean="0"/>
              <a:t>04/12/2023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110F3-FD9E-4087-8C12-6447471200C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2565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1"/>
            <a:ext cx="12192000" cy="457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B3C3D-598A-4EBD-BFB2-FA1C2477E0F9}" type="datetimeFigureOut">
              <a:rPr lang="en-GB" smtClean="0"/>
              <a:t>04/12/2023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110F3-FD9E-4087-8C12-6447471200CE}" type="slidenum">
              <a:rPr lang="en-GB" smtClean="0"/>
              <a:t>‹#›</a:t>
            </a:fld>
            <a:endParaRPr lang="en-GB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70172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8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B3C3D-598A-4EBD-BFB2-FA1C2477E0F9}" type="datetimeFigureOut">
              <a:rPr lang="en-GB" smtClean="0"/>
              <a:t>04/12/2023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110F3-FD9E-4087-8C12-6447471200C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41447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2">
                    <a:lumMod val="75000"/>
                  </a:schemeClr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 lIns="45720" rIns="4572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89320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89320" y="2967788"/>
            <a:ext cx="4754880" cy="3341572"/>
          </a:xfrm>
        </p:spPr>
        <p:txBody>
          <a:bodyPr lIns="45720" rIns="4572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B3C3D-598A-4EBD-BFB2-FA1C2477E0F9}" type="datetimeFigureOut">
              <a:rPr lang="en-GB" smtClean="0"/>
              <a:t>04/12/2023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110F3-FD9E-4087-8C12-6447471200C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75578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B3C3D-598A-4EBD-BFB2-FA1C2477E0F9}" type="datetimeFigureOut">
              <a:rPr lang="en-GB" smtClean="0"/>
              <a:t>04/12/2023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110F3-FD9E-4087-8C12-6447471200C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75308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B3C3D-598A-4EBD-BFB2-FA1C2477E0F9}" type="datetimeFigureOut">
              <a:rPr lang="en-GB" smtClean="0"/>
              <a:t>04/12/2023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110F3-FD9E-4087-8C12-6447471200C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62059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B3C3D-598A-4EBD-BFB2-FA1C2477E0F9}" type="datetimeFigureOut">
              <a:rPr lang="en-GB" smtClean="0"/>
              <a:t>04/12/2023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110F3-FD9E-4087-8C12-6447471200C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16287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2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B3C3D-598A-4EBD-BFB2-FA1C2477E0F9}" type="datetimeFigureOut">
              <a:rPr lang="en-GB" smtClean="0"/>
              <a:t>04/12/2023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110F3-FD9E-4087-8C12-6447471200CE}" type="slidenum">
              <a:rPr lang="en-GB" smtClean="0"/>
              <a:t>‹#›</a:t>
            </a:fld>
            <a:endParaRPr lang="en-GB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06157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1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8" y="6470704"/>
            <a:ext cx="2154142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defRPr>
            </a:lvl1pPr>
          </a:lstStyle>
          <a:p>
            <a:fld id="{C4FB3C3D-598A-4EBD-BFB2-FA1C2477E0F9}" type="datetimeFigureOut">
              <a:rPr lang="en-GB" smtClean="0"/>
              <a:t>04/12/2023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8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4" y="6470704"/>
            <a:ext cx="973666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defRPr>
            </a:lvl1pPr>
          </a:lstStyle>
          <a:p>
            <a:fld id="{217110F3-FD9E-4087-8C12-6447471200CE}" type="slidenum">
              <a:rPr lang="en-GB" smtClean="0"/>
              <a:t>‹#›</a:t>
            </a:fld>
            <a:endParaRPr lang="en-GB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8675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4" r:id="rId1"/>
    <p:sldLayoutId id="2147483805" r:id="rId2"/>
    <p:sldLayoutId id="2147483806" r:id="rId3"/>
    <p:sldLayoutId id="2147483807" r:id="rId4"/>
    <p:sldLayoutId id="2147483808" r:id="rId5"/>
    <p:sldLayoutId id="2147483809" r:id="rId6"/>
    <p:sldLayoutId id="2147483810" r:id="rId7"/>
    <p:sldLayoutId id="2147483811" r:id="rId8"/>
    <p:sldLayoutId id="2147483812" r:id="rId9"/>
    <p:sldLayoutId id="2147483813" r:id="rId10"/>
    <p:sldLayoutId id="2147483814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0000"/>
              <a:lumOff val="10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2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potipy.readthedocs.io/en/2.22.1/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erson wearing headphones and holding a phone&#10;&#10;Description automatically generated">
            <a:extLst>
              <a:ext uri="{FF2B5EF4-FFF2-40B4-BE49-F238E27FC236}">
                <a16:creationId xmlns:a16="http://schemas.microsoft.com/office/drawing/2014/main" id="{BBF4AE26-A3AE-2CB1-4F5A-B30EA203B2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05" t="21747" r="231" b="10568"/>
          <a:stretch/>
        </p:blipFill>
        <p:spPr>
          <a:xfrm>
            <a:off x="19" y="-1537661"/>
            <a:ext cx="12191981" cy="6095776"/>
          </a:xfrm>
          <a:prstGeom prst="rect">
            <a:avLst/>
          </a:prstGeom>
        </p:spPr>
      </p:pic>
      <p:sp>
        <p:nvSpPr>
          <p:cNvPr id="1057" name="Rectangle 1056">
            <a:extLst>
              <a:ext uri="{FF2B5EF4-FFF2-40B4-BE49-F238E27FC236}">
                <a16:creationId xmlns:a16="http://schemas.microsoft.com/office/drawing/2014/main" id="{4A5BCE34-61A5-4D9E-BB0C-10B1138F2D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59968"/>
            <a:ext cx="12192000" cy="2298032"/>
          </a:xfrm>
          <a:prstGeom prst="rect">
            <a:avLst/>
          </a:prstGeom>
          <a:solidFill>
            <a:schemeClr val="accent2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03A1A5-58FD-969F-86FE-BA4184F6D3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6261" y="4989786"/>
            <a:ext cx="8074321" cy="146304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Have music listening habits changed over the last 6 years?</a:t>
            </a:r>
            <a:endParaRPr lang="en-GB" dirty="0">
              <a:solidFill>
                <a:srgbClr val="FFFFFF"/>
              </a:solidFill>
            </a:endParaRPr>
          </a:p>
        </p:txBody>
      </p:sp>
      <p:cxnSp>
        <p:nvCxnSpPr>
          <p:cNvPr id="1059" name="Straight Connector 1058">
            <a:extLst>
              <a:ext uri="{FF2B5EF4-FFF2-40B4-BE49-F238E27FC236}">
                <a16:creationId xmlns:a16="http://schemas.microsoft.com/office/drawing/2014/main" id="{79F1B0F4-BC5D-4BBC-BFC1-4AECA3537A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8472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17C7C-5DC7-A674-8610-2A2C05E4E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7" y="585216"/>
            <a:ext cx="10487688" cy="1499616"/>
          </a:xfrm>
        </p:spPr>
        <p:txBody>
          <a:bodyPr>
            <a:normAutofit/>
          </a:bodyPr>
          <a:lstStyle/>
          <a:p>
            <a:r>
              <a:rPr lang="en-GB" dirty="0"/>
              <a:t>2. Have the </a:t>
            </a:r>
            <a:r>
              <a:rPr lang="en-GB" b="1" dirty="0"/>
              <a:t>artists</a:t>
            </a:r>
            <a:r>
              <a:rPr lang="en-GB" dirty="0"/>
              <a:t> people listen to changed?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9BD3DC-147D-E2F7-E716-E667911E29FD}"/>
              </a:ext>
            </a:extLst>
          </p:cNvPr>
          <p:cNvSpPr txBox="1"/>
          <p:nvPr/>
        </p:nvSpPr>
        <p:spPr>
          <a:xfrm>
            <a:off x="943730" y="2217371"/>
            <a:ext cx="4340539" cy="89255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2600" dirty="0">
                <a:solidFill>
                  <a:schemeClr val="bg1"/>
                </a:solidFill>
              </a:rPr>
              <a:t>Who were the consistent artists with multiple hits?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D14569-233C-3F67-9156-275A2EDE9DD6}"/>
              </a:ext>
            </a:extLst>
          </p:cNvPr>
          <p:cNvSpPr txBox="1"/>
          <p:nvPr/>
        </p:nvSpPr>
        <p:spPr>
          <a:xfrm>
            <a:off x="818601" y="3429000"/>
            <a:ext cx="4779022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GB" sz="2200" dirty="0"/>
              <a:t>Only 5 Artists had a song in the top 100 in every year.</a:t>
            </a:r>
          </a:p>
          <a:p>
            <a:pPr marL="285750" indent="-285750"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GB" sz="2200" dirty="0"/>
              <a:t>One of the artists didn’t appear in the top 5 with more than one top 100 song in a single year in this sampled period (Shawn Mendes)</a:t>
            </a:r>
          </a:p>
          <a:p>
            <a:pPr marL="285750" indent="-285750"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GB" sz="2200" dirty="0"/>
              <a:t>There is a noticeable dip in all artists average song duration in 2019</a:t>
            </a:r>
          </a:p>
        </p:txBody>
      </p:sp>
      <p:pic>
        <p:nvPicPr>
          <p:cNvPr id="9" name="Content Placeholder 8" descr="A graph of a number of people&#10;&#10;Description automatically generated with medium confidence">
            <a:extLst>
              <a:ext uri="{FF2B5EF4-FFF2-40B4-BE49-F238E27FC236}">
                <a16:creationId xmlns:a16="http://schemas.microsoft.com/office/drawing/2014/main" id="{BA635C8B-4CA4-30C5-4B85-9E38C925E1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5260" y="2403909"/>
            <a:ext cx="6065290" cy="3618323"/>
          </a:xfrm>
        </p:spPr>
      </p:pic>
    </p:spTree>
    <p:extLst>
      <p:ext uri="{BB962C8B-B14F-4D97-AF65-F5344CB8AC3E}">
        <p14:creationId xmlns:p14="http://schemas.microsoft.com/office/powerpoint/2010/main" val="6226710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FF9F3F-5118-7E44-65D8-2528515D6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7" y="585216"/>
            <a:ext cx="10699443" cy="1499616"/>
          </a:xfrm>
        </p:spPr>
        <p:txBody>
          <a:bodyPr/>
          <a:lstStyle/>
          <a:p>
            <a:pPr lvl="0"/>
            <a:r>
              <a:rPr lang="en-GB" dirty="0"/>
              <a:t>3. Is the </a:t>
            </a:r>
            <a:r>
              <a:rPr lang="en-GB" b="1" dirty="0"/>
              <a:t>duration</a:t>
            </a:r>
            <a:r>
              <a:rPr lang="en-GB" dirty="0"/>
              <a:t> of the most popular songs decreasing?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3B67B3-3A8F-4211-7F1B-9D38B74039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600" dirty="0"/>
              <a:t>How do we know?</a:t>
            </a:r>
          </a:p>
          <a:p>
            <a:r>
              <a:rPr lang="en-US" sz="2400" dirty="0"/>
              <a:t>Line plot &amp; Boxplot</a:t>
            </a:r>
          </a:p>
          <a:p>
            <a:pPr lvl="1"/>
            <a:r>
              <a:rPr lang="en-US" sz="2000" dirty="0"/>
              <a:t>BOTH mean duration and median duration decreased</a:t>
            </a:r>
          </a:p>
          <a:p>
            <a:pPr lvl="1"/>
            <a:r>
              <a:rPr lang="en-US" sz="2000" dirty="0"/>
              <a:t>There are songs with a variety of durations, </a:t>
            </a:r>
          </a:p>
          <a:p>
            <a:pPr marL="914400" lvl="2" indent="0">
              <a:buNone/>
            </a:pPr>
            <a:r>
              <a:rPr lang="en-US" sz="1800" dirty="0"/>
              <a:t>but this does not affect the overall results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0E3E3B5-94C8-F8A9-838E-F9F1EBC235F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33" b="3721"/>
          <a:stretch/>
        </p:blipFill>
        <p:spPr>
          <a:xfrm>
            <a:off x="8213723" y="1337912"/>
            <a:ext cx="3585891" cy="535164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02E4649-B4AD-2B5C-DC16-EA62B69AD0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4774" y="1403584"/>
            <a:ext cx="3978147" cy="298361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19D954F-5A88-18CE-1B2F-06076F3DB24C}"/>
              </a:ext>
            </a:extLst>
          </p:cNvPr>
          <p:cNvSpPr txBox="1"/>
          <p:nvPr/>
        </p:nvSpPr>
        <p:spPr>
          <a:xfrm>
            <a:off x="998135" y="2286000"/>
            <a:ext cx="3012179" cy="492443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2600" dirty="0">
                <a:solidFill>
                  <a:schemeClr val="bg1"/>
                </a:solidFill>
              </a:rPr>
              <a:t>Short answer: YES!</a:t>
            </a:r>
          </a:p>
        </p:txBody>
      </p:sp>
    </p:spTree>
    <p:extLst>
      <p:ext uri="{BB962C8B-B14F-4D97-AF65-F5344CB8AC3E}">
        <p14:creationId xmlns:p14="http://schemas.microsoft.com/office/powerpoint/2010/main" val="19856427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FF9F3F-5118-7E44-65D8-2528515D6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7" y="585216"/>
            <a:ext cx="10699443" cy="1499616"/>
          </a:xfrm>
        </p:spPr>
        <p:txBody>
          <a:bodyPr/>
          <a:lstStyle/>
          <a:p>
            <a:pPr lvl="0"/>
            <a:r>
              <a:rPr lang="en-GB" dirty="0"/>
              <a:t>3. Is the </a:t>
            </a:r>
            <a:r>
              <a:rPr lang="en-GB" b="1" dirty="0"/>
              <a:t>duration</a:t>
            </a:r>
            <a:r>
              <a:rPr lang="en-GB" dirty="0"/>
              <a:t> of the most popular songs decreasing?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3B67B3-3A8F-4211-7F1B-9D38B74039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9" y="2286000"/>
            <a:ext cx="4317892" cy="4023360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600" dirty="0"/>
              <a:t>How do we know?</a:t>
            </a:r>
          </a:p>
          <a:p>
            <a:pPr marL="128016" lvl="1" indent="0">
              <a:buNone/>
            </a:pPr>
            <a:r>
              <a:rPr lang="en-US" sz="2400" dirty="0"/>
              <a:t>Histogram</a:t>
            </a:r>
          </a:p>
          <a:p>
            <a:pPr lvl="2"/>
            <a:r>
              <a:rPr lang="en-US" sz="2200" dirty="0"/>
              <a:t>Shifted left over the years</a:t>
            </a:r>
          </a:p>
          <a:p>
            <a:pPr lvl="2"/>
            <a:r>
              <a:rPr lang="en-US" sz="2200" dirty="0"/>
              <a:t>More shorter songs in 2022 than in 2017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9D954F-5A88-18CE-1B2F-06076F3DB24C}"/>
              </a:ext>
            </a:extLst>
          </p:cNvPr>
          <p:cNvSpPr txBox="1"/>
          <p:nvPr/>
        </p:nvSpPr>
        <p:spPr>
          <a:xfrm>
            <a:off x="998135" y="2286000"/>
            <a:ext cx="3012179" cy="492443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2600" dirty="0">
                <a:solidFill>
                  <a:schemeClr val="bg1"/>
                </a:solidFill>
              </a:rPr>
              <a:t>Short answer: YES!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B6BA7A-1EE9-7F44-3C6A-5BCFCD54FC3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46" t="3838" r="6662" b="3234"/>
          <a:stretch/>
        </p:blipFill>
        <p:spPr>
          <a:xfrm>
            <a:off x="5159141" y="1798772"/>
            <a:ext cx="6777231" cy="4514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3851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FF9F3F-5118-7E44-65D8-2528515D6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7" y="585216"/>
            <a:ext cx="10699443" cy="1499616"/>
          </a:xfrm>
        </p:spPr>
        <p:txBody>
          <a:bodyPr/>
          <a:lstStyle/>
          <a:p>
            <a:pPr lvl="0"/>
            <a:r>
              <a:rPr lang="en-GB" dirty="0"/>
              <a:t>3. Is the </a:t>
            </a:r>
            <a:r>
              <a:rPr lang="en-GB" b="1" dirty="0"/>
              <a:t>duration</a:t>
            </a:r>
            <a:r>
              <a:rPr lang="en-GB" dirty="0"/>
              <a:t> of the most popular songs decreasing?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3B67B3-3A8F-4211-7F1B-9D38B74039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9" y="2286000"/>
            <a:ext cx="4645151" cy="4023360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sz="2600" dirty="0"/>
          </a:p>
          <a:p>
            <a:pPr marL="128016" lvl="1" indent="0">
              <a:buNone/>
            </a:pPr>
            <a:r>
              <a:rPr lang="en-US" sz="2300" dirty="0"/>
              <a:t>Scatter plot – </a:t>
            </a:r>
          </a:p>
          <a:p>
            <a:pPr marL="128016" lvl="1" indent="0">
              <a:buNone/>
            </a:pPr>
            <a:r>
              <a:rPr lang="en-US" sz="2300" dirty="0"/>
              <a:t>Duration Vs. Popularity</a:t>
            </a:r>
          </a:p>
          <a:p>
            <a:pPr lvl="1"/>
            <a:r>
              <a:rPr lang="en-US" sz="2300" dirty="0"/>
              <a:t>-0.06 &lt; R-value &lt; 0.15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9D954F-5A88-18CE-1B2F-06076F3DB24C}"/>
              </a:ext>
            </a:extLst>
          </p:cNvPr>
          <p:cNvSpPr txBox="1"/>
          <p:nvPr/>
        </p:nvSpPr>
        <p:spPr>
          <a:xfrm>
            <a:off x="998136" y="2286000"/>
            <a:ext cx="3217730" cy="89255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2600" dirty="0">
                <a:solidFill>
                  <a:schemeClr val="bg1"/>
                </a:solidFill>
              </a:rPr>
              <a:t>Are shorter songs more popular?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80B6B9C-F03A-7EEE-04EF-870721E4195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57" t="6622" r="6831" b="4857"/>
          <a:stretch/>
        </p:blipFill>
        <p:spPr>
          <a:xfrm>
            <a:off x="4599033" y="1805218"/>
            <a:ext cx="7124537" cy="4504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8647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FF9F3F-5118-7E44-65D8-2528515D6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7" y="585216"/>
            <a:ext cx="10699443" cy="1499616"/>
          </a:xfrm>
        </p:spPr>
        <p:txBody>
          <a:bodyPr/>
          <a:lstStyle/>
          <a:p>
            <a:pPr lvl="0"/>
            <a:r>
              <a:rPr lang="en-GB" dirty="0"/>
              <a:t>3. Is the </a:t>
            </a:r>
            <a:r>
              <a:rPr lang="en-GB" b="1" dirty="0"/>
              <a:t>duration</a:t>
            </a:r>
            <a:r>
              <a:rPr lang="en-GB" dirty="0"/>
              <a:t> of the most popular songs decreasing?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3B67B3-3A8F-4211-7F1B-9D38B74039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9" y="2286000"/>
            <a:ext cx="4645151" cy="4023360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128016" lvl="1" indent="0">
              <a:buNone/>
            </a:pPr>
            <a:endParaRPr lang="en-US" sz="2600" dirty="0"/>
          </a:p>
          <a:p>
            <a:pPr marL="128016" lvl="1" indent="0">
              <a:buNone/>
            </a:pPr>
            <a:endParaRPr lang="en-US" sz="2600" dirty="0"/>
          </a:p>
          <a:p>
            <a:pPr marL="128016" lvl="1" indent="0">
              <a:buNone/>
            </a:pPr>
            <a:r>
              <a:rPr lang="en-GB" sz="2400" dirty="0"/>
              <a:t>Duration Vs. TikTok users</a:t>
            </a:r>
          </a:p>
          <a:p>
            <a:pPr lvl="1"/>
            <a:r>
              <a:rPr lang="en-GB" sz="2400" dirty="0"/>
              <a:t>R-value ~ - 0.7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9D954F-5A88-18CE-1B2F-06076F3DB24C}"/>
              </a:ext>
            </a:extLst>
          </p:cNvPr>
          <p:cNvSpPr txBox="1"/>
          <p:nvPr/>
        </p:nvSpPr>
        <p:spPr>
          <a:xfrm>
            <a:off x="1113638" y="2286000"/>
            <a:ext cx="3727869" cy="129266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2600" dirty="0">
                <a:solidFill>
                  <a:schemeClr val="bg1"/>
                </a:solidFill>
              </a:rPr>
              <a:t>Did the rise of TikTok contribute to the changes in music duration?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80379D-0DE3-BBCB-0D6E-81D943FEF4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6026" y="1768644"/>
            <a:ext cx="6054289" cy="4540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6254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FF9F3F-5118-7E44-65D8-2528515D6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7" y="585216"/>
            <a:ext cx="10699443" cy="1499616"/>
          </a:xfrm>
        </p:spPr>
        <p:txBody>
          <a:bodyPr/>
          <a:lstStyle/>
          <a:p>
            <a:r>
              <a:rPr lang="en-GB" dirty="0"/>
              <a:t>4. How have other </a:t>
            </a:r>
            <a:r>
              <a:rPr lang="en-GB" b="1" dirty="0"/>
              <a:t>track features</a:t>
            </a:r>
            <a:r>
              <a:rPr lang="en-GB" dirty="0"/>
              <a:t> changed?</a:t>
            </a:r>
            <a:br>
              <a:rPr lang="en-GB" dirty="0"/>
            </a:b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3B67B3-3A8F-4211-7F1B-9D38B74039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9" y="2286000"/>
            <a:ext cx="4645151" cy="4023360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128016" lvl="1" indent="0">
              <a:buNone/>
            </a:pPr>
            <a:endParaRPr lang="en-US" sz="2600" dirty="0"/>
          </a:p>
        </p:txBody>
      </p:sp>
      <p:pic>
        <p:nvPicPr>
          <p:cNvPr id="8" name="Content Placeholder 4" descr="A graph with a line&#10;&#10;Description automatically generated">
            <a:extLst>
              <a:ext uri="{FF2B5EF4-FFF2-40B4-BE49-F238E27FC236}">
                <a16:creationId xmlns:a16="http://schemas.microsoft.com/office/drawing/2014/main" id="{7EE1DD49-1B88-5FA5-035E-022069740C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145" y="1664136"/>
            <a:ext cx="3415140" cy="2561355"/>
          </a:xfrm>
          <a:prstGeom prst="rect">
            <a:avLst/>
          </a:prstGeom>
        </p:spPr>
      </p:pic>
      <p:pic>
        <p:nvPicPr>
          <p:cNvPr id="9" name="Picture 8" descr="A graph with a line&#10;&#10;Description automatically generated">
            <a:extLst>
              <a:ext uri="{FF2B5EF4-FFF2-40B4-BE49-F238E27FC236}">
                <a16:creationId xmlns:a16="http://schemas.microsoft.com/office/drawing/2014/main" id="{F1C12E01-BFBC-FEBC-B1B7-EBD09E28B8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1176" y="1664136"/>
            <a:ext cx="3415139" cy="2561355"/>
          </a:xfrm>
          <a:prstGeom prst="rect">
            <a:avLst/>
          </a:prstGeom>
        </p:spPr>
      </p:pic>
      <p:pic>
        <p:nvPicPr>
          <p:cNvPr id="10" name="Picture 9" descr="A graph with blue lines&#10;&#10;Description automatically generated">
            <a:extLst>
              <a:ext uri="{FF2B5EF4-FFF2-40B4-BE49-F238E27FC236}">
                <a16:creationId xmlns:a16="http://schemas.microsoft.com/office/drawing/2014/main" id="{93E18DFB-CAE8-8B55-68D2-E3CFA1DD01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6315" y="1568918"/>
            <a:ext cx="3542098" cy="2656573"/>
          </a:xfrm>
          <a:prstGeom prst="rect">
            <a:avLst/>
          </a:prstGeom>
        </p:spPr>
      </p:pic>
      <p:pic>
        <p:nvPicPr>
          <p:cNvPr id="11" name="Picture 10" descr="A graph with a line&#10;&#10;Description automatically generated">
            <a:extLst>
              <a:ext uri="{FF2B5EF4-FFF2-40B4-BE49-F238E27FC236}">
                <a16:creationId xmlns:a16="http://schemas.microsoft.com/office/drawing/2014/main" id="{3061CFB3-FD2B-67FB-AF4E-A783963FC5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145" y="4225491"/>
            <a:ext cx="3415140" cy="2561355"/>
          </a:xfrm>
          <a:prstGeom prst="rect">
            <a:avLst/>
          </a:prstGeom>
        </p:spPr>
      </p:pic>
      <p:pic>
        <p:nvPicPr>
          <p:cNvPr id="12" name="Picture 11" descr="A graph with a line&#10;&#10;Description automatically generated">
            <a:extLst>
              <a:ext uri="{FF2B5EF4-FFF2-40B4-BE49-F238E27FC236}">
                <a16:creationId xmlns:a16="http://schemas.microsoft.com/office/drawing/2014/main" id="{7A6114C8-A234-23F5-0B79-08C068F5B1A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2846" y="4250878"/>
            <a:ext cx="3415139" cy="256135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0770329-B15E-5BB1-61A5-BE9D29F10301}"/>
              </a:ext>
            </a:extLst>
          </p:cNvPr>
          <p:cNvSpPr txBox="1"/>
          <p:nvPr/>
        </p:nvSpPr>
        <p:spPr>
          <a:xfrm>
            <a:off x="7577985" y="4562059"/>
            <a:ext cx="3852998" cy="193899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solidFill>
                  <a:schemeClr val="bg1"/>
                </a:solidFill>
              </a:rPr>
              <a:t>Track features vary across the 6 years, with general down trajectories for danceability and energy. It is interesting to note a peak in valence in 2020 (people listened to more positive songs)</a:t>
            </a:r>
          </a:p>
        </p:txBody>
      </p:sp>
    </p:spTree>
    <p:extLst>
      <p:ext uri="{BB962C8B-B14F-4D97-AF65-F5344CB8AC3E}">
        <p14:creationId xmlns:p14="http://schemas.microsoft.com/office/powerpoint/2010/main" val="19098589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FF9F3F-5118-7E44-65D8-2528515D6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7" y="585216"/>
            <a:ext cx="10699443" cy="1499616"/>
          </a:xfrm>
        </p:spPr>
        <p:txBody>
          <a:bodyPr/>
          <a:lstStyle/>
          <a:p>
            <a:r>
              <a:rPr lang="en-GB" dirty="0"/>
              <a:t>4. How have other </a:t>
            </a:r>
            <a:r>
              <a:rPr lang="en-GB" b="1" dirty="0"/>
              <a:t>track features</a:t>
            </a:r>
            <a:r>
              <a:rPr lang="en-GB" dirty="0"/>
              <a:t> changed?</a:t>
            </a:r>
            <a:br>
              <a:rPr lang="en-GB" dirty="0"/>
            </a:br>
            <a:endParaRPr lang="en-GB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0770329-B15E-5BB1-61A5-BE9D29F10301}"/>
              </a:ext>
            </a:extLst>
          </p:cNvPr>
          <p:cNvSpPr txBox="1"/>
          <p:nvPr/>
        </p:nvSpPr>
        <p:spPr>
          <a:xfrm>
            <a:off x="1101129" y="1730889"/>
            <a:ext cx="2951107" cy="861774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2500" dirty="0">
                <a:solidFill>
                  <a:schemeClr val="bg1"/>
                </a:solidFill>
              </a:rPr>
              <a:t>Do these trends show up in specific genres?</a:t>
            </a:r>
          </a:p>
        </p:txBody>
      </p:sp>
      <p:pic>
        <p:nvPicPr>
          <p:cNvPr id="5" name="Picture 4" descr="A line graph of different types of data&#10;&#10;Description automatically generated with medium confidence">
            <a:extLst>
              <a:ext uri="{FF2B5EF4-FFF2-40B4-BE49-F238E27FC236}">
                <a16:creationId xmlns:a16="http://schemas.microsoft.com/office/drawing/2014/main" id="{3C45FBBF-98E1-0F0C-D98C-84E4DA35C4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4107" y="1585276"/>
            <a:ext cx="6016764" cy="4919482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F7AD0E9-81EE-DF44-CA42-FD8C6B161B84}"/>
              </a:ext>
            </a:extLst>
          </p:cNvPr>
          <p:cNvSpPr txBox="1">
            <a:spLocks/>
          </p:cNvSpPr>
          <p:nvPr/>
        </p:nvSpPr>
        <p:spPr>
          <a:xfrm>
            <a:off x="1024127" y="2982227"/>
            <a:ext cx="3385846" cy="1315453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8016" lvl="1" indent="0">
              <a:buFont typeface="Wingdings 3" pitchFamily="18" charset="2"/>
              <a:buNone/>
            </a:pPr>
            <a:r>
              <a:rPr lang="en-GB" sz="2200" b="1" dirty="0"/>
              <a:t>Pop</a:t>
            </a:r>
            <a:r>
              <a:rPr lang="en-GB" sz="2200" dirty="0"/>
              <a:t>: downwards trend for danceability and energy, peak in valence in 2020</a:t>
            </a:r>
          </a:p>
        </p:txBody>
      </p:sp>
    </p:spTree>
    <p:extLst>
      <p:ext uri="{BB962C8B-B14F-4D97-AF65-F5344CB8AC3E}">
        <p14:creationId xmlns:p14="http://schemas.microsoft.com/office/powerpoint/2010/main" val="5335838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FF9F3F-5118-7E44-65D8-2528515D6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7" y="585216"/>
            <a:ext cx="10699443" cy="1499616"/>
          </a:xfrm>
        </p:spPr>
        <p:txBody>
          <a:bodyPr/>
          <a:lstStyle/>
          <a:p>
            <a:r>
              <a:rPr lang="en-GB" dirty="0"/>
              <a:t>4. How have other </a:t>
            </a:r>
            <a:r>
              <a:rPr lang="en-GB" b="1" dirty="0"/>
              <a:t>track features</a:t>
            </a:r>
            <a:r>
              <a:rPr lang="en-GB" dirty="0"/>
              <a:t> changed?</a:t>
            </a:r>
            <a:br>
              <a:rPr lang="en-GB" dirty="0"/>
            </a:br>
            <a:endParaRPr lang="en-GB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0770329-B15E-5BB1-61A5-BE9D29F10301}"/>
              </a:ext>
            </a:extLst>
          </p:cNvPr>
          <p:cNvSpPr txBox="1"/>
          <p:nvPr/>
        </p:nvSpPr>
        <p:spPr>
          <a:xfrm>
            <a:off x="1101129" y="1730889"/>
            <a:ext cx="2951107" cy="861774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2500" dirty="0">
                <a:solidFill>
                  <a:schemeClr val="bg1"/>
                </a:solidFill>
              </a:rPr>
              <a:t>Do these trends show up in specific genres?</a:t>
            </a:r>
          </a:p>
        </p:txBody>
      </p:sp>
      <p:pic>
        <p:nvPicPr>
          <p:cNvPr id="5" name="Picture 4" descr="A line graph of different types of data&#10;&#10;Description automatically generated with medium confidence">
            <a:extLst>
              <a:ext uri="{FF2B5EF4-FFF2-40B4-BE49-F238E27FC236}">
                <a16:creationId xmlns:a16="http://schemas.microsoft.com/office/drawing/2014/main" id="{3C45FBBF-98E1-0F0C-D98C-84E4DA35C4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4107" y="1585276"/>
            <a:ext cx="6016764" cy="4919482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F7AD0E9-81EE-DF44-CA42-FD8C6B161B84}"/>
              </a:ext>
            </a:extLst>
          </p:cNvPr>
          <p:cNvSpPr txBox="1">
            <a:spLocks/>
          </p:cNvSpPr>
          <p:nvPr/>
        </p:nvSpPr>
        <p:spPr>
          <a:xfrm>
            <a:off x="1024127" y="2982227"/>
            <a:ext cx="3385846" cy="1315453"/>
          </a:xfrm>
          <a:prstGeom prst="rect">
            <a:avLst/>
          </a:prstGeom>
        </p:spPr>
        <p:txBody>
          <a:bodyPr vert="horz" lIns="45720" tIns="45720" rIns="4572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8016" lvl="1" indent="0">
              <a:buFont typeface="Wingdings 3" pitchFamily="18" charset="2"/>
              <a:buNone/>
            </a:pPr>
            <a:r>
              <a:rPr lang="en-GB" sz="2200" b="1" dirty="0"/>
              <a:t>Pop</a:t>
            </a:r>
            <a:r>
              <a:rPr lang="en-GB" sz="2200" dirty="0"/>
              <a:t>: downwards trend for danceability and energy, peak in valence in 2020</a:t>
            </a:r>
          </a:p>
          <a:p>
            <a:pPr marL="128016" lvl="1" indent="0">
              <a:buFont typeface="Wingdings 3" pitchFamily="18" charset="2"/>
              <a:buNone/>
            </a:pPr>
            <a:endParaRPr lang="en-GB" sz="2200" dirty="0"/>
          </a:p>
          <a:p>
            <a:pPr marL="128016" lvl="1" indent="0">
              <a:buFont typeface="Wingdings 3" pitchFamily="18" charset="2"/>
              <a:buNone/>
            </a:pPr>
            <a:r>
              <a:rPr lang="en-GB" sz="2200" dirty="0"/>
              <a:t>But… similar trends for other genres</a:t>
            </a:r>
          </a:p>
        </p:txBody>
      </p:sp>
    </p:spTree>
    <p:extLst>
      <p:ext uri="{BB962C8B-B14F-4D97-AF65-F5344CB8AC3E}">
        <p14:creationId xmlns:p14="http://schemas.microsoft.com/office/powerpoint/2010/main" val="30333101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FF9F3F-5118-7E44-65D8-2528515D6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7" y="585216"/>
            <a:ext cx="10699443" cy="1499616"/>
          </a:xfrm>
        </p:spPr>
        <p:txBody>
          <a:bodyPr/>
          <a:lstStyle/>
          <a:p>
            <a:r>
              <a:rPr lang="en-GB" dirty="0"/>
              <a:t>4. How have other </a:t>
            </a:r>
            <a:r>
              <a:rPr lang="en-GB" b="1" dirty="0"/>
              <a:t>track features</a:t>
            </a:r>
            <a:r>
              <a:rPr lang="en-GB" dirty="0"/>
              <a:t> changed?</a:t>
            </a:r>
            <a:br>
              <a:rPr lang="en-GB" dirty="0"/>
            </a:br>
            <a:endParaRPr lang="en-GB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0770329-B15E-5BB1-61A5-BE9D29F10301}"/>
              </a:ext>
            </a:extLst>
          </p:cNvPr>
          <p:cNvSpPr txBox="1"/>
          <p:nvPr/>
        </p:nvSpPr>
        <p:spPr>
          <a:xfrm>
            <a:off x="1101129" y="1730889"/>
            <a:ext cx="2951107" cy="124649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2500" dirty="0">
                <a:solidFill>
                  <a:schemeClr val="bg1"/>
                </a:solidFill>
              </a:rPr>
              <a:t>Are track features related to one another?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F7AD0E9-81EE-DF44-CA42-FD8C6B161B84}"/>
              </a:ext>
            </a:extLst>
          </p:cNvPr>
          <p:cNvSpPr txBox="1">
            <a:spLocks/>
          </p:cNvSpPr>
          <p:nvPr/>
        </p:nvSpPr>
        <p:spPr>
          <a:xfrm>
            <a:off x="1024127" y="3338362"/>
            <a:ext cx="3385846" cy="1315453"/>
          </a:xfrm>
          <a:prstGeom prst="rect">
            <a:avLst/>
          </a:prstGeom>
        </p:spPr>
        <p:txBody>
          <a:bodyPr vert="horz" lIns="45720" tIns="45720" rIns="4572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8016" lvl="1" indent="0">
              <a:buFont typeface="Wingdings 3" pitchFamily="18" charset="2"/>
              <a:buNone/>
            </a:pPr>
            <a:r>
              <a:rPr lang="en-GB" sz="2200" dirty="0"/>
              <a:t>No correlation between danceability and energy</a:t>
            </a:r>
          </a:p>
          <a:p>
            <a:pPr marL="128016" lvl="1" indent="0">
              <a:buFont typeface="Wingdings 3" pitchFamily="18" charset="2"/>
              <a:buNone/>
            </a:pPr>
            <a:r>
              <a:rPr lang="en-GB" sz="2200" dirty="0"/>
              <a:t>(which one might assume would be correlated)</a:t>
            </a:r>
          </a:p>
          <a:p>
            <a:pPr marL="128016" lvl="1" indent="0">
              <a:buFont typeface="Wingdings 3" pitchFamily="18" charset="2"/>
              <a:buNone/>
            </a:pPr>
            <a:endParaRPr lang="en-GB" sz="2200" dirty="0"/>
          </a:p>
          <a:p>
            <a:pPr marL="128016" lvl="1" indent="0">
              <a:buFont typeface="Wingdings 3" pitchFamily="18" charset="2"/>
              <a:buNone/>
            </a:pPr>
            <a:r>
              <a:rPr lang="en-GB" sz="2200" dirty="0"/>
              <a:t>No correlation between tempo and duration either</a:t>
            </a:r>
          </a:p>
        </p:txBody>
      </p:sp>
      <p:pic>
        <p:nvPicPr>
          <p:cNvPr id="4" name="Picture 3" descr="A graph with blue dots and red line&#10;&#10;Description automatically generated">
            <a:extLst>
              <a:ext uri="{FF2B5EF4-FFF2-40B4-BE49-F238E27FC236}">
                <a16:creationId xmlns:a16="http://schemas.microsoft.com/office/drawing/2014/main" id="{10EB3C97-DE63-33D1-BF61-E8FDE8E4A1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0777" y="1450527"/>
            <a:ext cx="4008447" cy="3006335"/>
          </a:xfrm>
          <a:prstGeom prst="rect">
            <a:avLst/>
          </a:prstGeom>
        </p:spPr>
      </p:pic>
      <p:pic>
        <p:nvPicPr>
          <p:cNvPr id="8" name="Picture 7" descr="A graph with numbers and a line&#10;&#10;Description automatically generated">
            <a:extLst>
              <a:ext uri="{FF2B5EF4-FFF2-40B4-BE49-F238E27FC236}">
                <a16:creationId xmlns:a16="http://schemas.microsoft.com/office/drawing/2014/main" id="{1D8EA2F8-4891-F28C-D311-C2111AED86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2648" y="3551165"/>
            <a:ext cx="4075348" cy="305651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5C6DD78-8DCC-2758-4C0A-1FEC1B9F4EC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53" t="975" r="843"/>
          <a:stretch/>
        </p:blipFill>
        <p:spPr>
          <a:xfrm>
            <a:off x="8700644" y="1328405"/>
            <a:ext cx="2164916" cy="2304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8508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D92C1-1C61-6600-2063-C5E7598DD1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Bonus analyses – the impact of covid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3C5F22-6DC6-D309-45EE-FD11A9E243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200" dirty="0"/>
              <a:t>The most obvious lens to examine the scope of the coronavirus’ impact on music is through sales: the numbers measuring our consumption of music. </a:t>
            </a:r>
          </a:p>
          <a:p>
            <a:endParaRPr lang="en-US" dirty="0"/>
          </a:p>
          <a:p>
            <a:r>
              <a:rPr lang="en-US" sz="2200" dirty="0"/>
              <a:t>Following the beginning of the pandemic, physical sales — representing 25% of recorded music revenue — have fallen by about one-third, while digital sales have fallen 11%. </a:t>
            </a:r>
          </a:p>
          <a:p>
            <a:endParaRPr lang="en-US" dirty="0"/>
          </a:p>
          <a:p>
            <a:r>
              <a:rPr lang="en-US" sz="2200" dirty="0"/>
              <a:t>So how did popular artists fare?</a:t>
            </a:r>
            <a:endParaRPr lang="en-GB" sz="2200" dirty="0"/>
          </a:p>
          <a:p>
            <a:endParaRPr lang="en-US" sz="2200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274240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69C3790-8A40-5D72-785C-EBD0FB7F6B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20000"/>
          </a:blip>
          <a:srcRect t="5533" b="10198"/>
          <a:stretch/>
        </p:blipFill>
        <p:spPr>
          <a:xfrm flipH="1">
            <a:off x="20" y="-19528"/>
            <a:ext cx="12191980" cy="68579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3CAC723-234A-3C63-11A4-15A4F6FE5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Project aim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FCDE40-6204-60AA-EE7A-A0D4FEDEF8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500" dirty="0"/>
              <a:t>In this project we aim to understand </a:t>
            </a:r>
            <a:r>
              <a:rPr lang="en-GB" sz="2500" b="1" dirty="0"/>
              <a:t>whether music </a:t>
            </a:r>
            <a:r>
              <a:rPr lang="en-US" sz="2500" b="1" dirty="0"/>
              <a:t>listening habits have changed</a:t>
            </a:r>
            <a:r>
              <a:rPr lang="en-US" sz="2500" dirty="0"/>
              <a:t> in the last 6 years.</a:t>
            </a:r>
          </a:p>
          <a:p>
            <a:endParaRPr lang="en-US" dirty="0"/>
          </a:p>
          <a:p>
            <a:r>
              <a:rPr lang="en-US" sz="2500" dirty="0"/>
              <a:t>Two main reasons lead us to believe this might be the case: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The global COVID pandemic;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The rise of social network Tik-Tok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670918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7" name="Rectangle 2056">
            <a:extLst>
              <a:ext uri="{FF2B5EF4-FFF2-40B4-BE49-F238E27FC236}">
                <a16:creationId xmlns:a16="http://schemas.microsoft.com/office/drawing/2014/main" id="{A62D483D-09D7-48C0-A931-9A81BE028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45720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cxnSp>
        <p:nvCxnSpPr>
          <p:cNvPr id="2059" name="Straight Connector 2058">
            <a:extLst>
              <a:ext uri="{FF2B5EF4-FFF2-40B4-BE49-F238E27FC236}">
                <a16:creationId xmlns:a16="http://schemas.microsoft.com/office/drawing/2014/main" id="{E929CC9D-81AB-4810-A406-71A29FDF07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1" name="Rectangle 2060">
            <a:extLst>
              <a:ext uri="{FF2B5EF4-FFF2-40B4-BE49-F238E27FC236}">
                <a16:creationId xmlns:a16="http://schemas.microsoft.com/office/drawing/2014/main" id="{B4C49092-7E69-4D1D-9684-8A8C8E18D0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59968"/>
            <a:ext cx="12192000" cy="22980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C43C6D-D284-6DD9-700E-D262077390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592" y="5039607"/>
            <a:ext cx="8099659" cy="1463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pc="200" dirty="0">
                <a:solidFill>
                  <a:srgbClr val="FFFFFF"/>
                </a:solidFill>
              </a:rPr>
              <a:t>Bonus analyses – impact of covid</a:t>
            </a:r>
          </a:p>
        </p:txBody>
      </p:sp>
      <p:sp useBgFill="1">
        <p:nvSpPr>
          <p:cNvPr id="2063" name="Rectangle 2062">
            <a:extLst>
              <a:ext uri="{FF2B5EF4-FFF2-40B4-BE49-F238E27FC236}">
                <a16:creationId xmlns:a16="http://schemas.microsoft.com/office/drawing/2014/main" id="{F310048A-DABF-4984-BF4A-3E953FB426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3441062-CF63-0B2B-6280-B9EB65A754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4632" y="1283343"/>
            <a:ext cx="3517119" cy="2004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65" name="Straight Connector 2064">
            <a:extLst>
              <a:ext uri="{FF2B5EF4-FFF2-40B4-BE49-F238E27FC236}">
                <a16:creationId xmlns:a16="http://schemas.microsoft.com/office/drawing/2014/main" id="{9D77DE97-52FA-4310-AF1F-AD6EEACC61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62617" y="822682"/>
            <a:ext cx="0" cy="292608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2" name="Picture 4">
            <a:extLst>
              <a:ext uri="{FF2B5EF4-FFF2-40B4-BE49-F238E27FC236}">
                <a16:creationId xmlns:a16="http://schemas.microsoft.com/office/drawing/2014/main" id="{CB0D9204-6FC6-9026-665F-57512E32D7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310676" y="1290845"/>
            <a:ext cx="3537345" cy="1989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67" name="Straight Connector 2066">
            <a:extLst>
              <a:ext uri="{FF2B5EF4-FFF2-40B4-BE49-F238E27FC236}">
                <a16:creationId xmlns:a16="http://schemas.microsoft.com/office/drawing/2014/main" id="{AAF6691A-3D85-4BAE-8FDB-04DAA46EEE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469" y="822682"/>
            <a:ext cx="0" cy="292608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2">
            <a:extLst>
              <a:ext uri="{FF2B5EF4-FFF2-40B4-BE49-F238E27FC236}">
                <a16:creationId xmlns:a16="http://schemas.microsoft.com/office/drawing/2014/main" id="{577F84FB-F76F-5515-36FB-FC72C1D411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162336" y="1283343"/>
            <a:ext cx="3517120" cy="2004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69" name="Straight Connector 2068">
            <a:extLst>
              <a:ext uri="{FF2B5EF4-FFF2-40B4-BE49-F238E27FC236}">
                <a16:creationId xmlns:a16="http://schemas.microsoft.com/office/drawing/2014/main" id="{A345CD8C-64B9-499A-B350-7001FBF49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21882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Rectangle 3080">
            <a:extLst>
              <a:ext uri="{FF2B5EF4-FFF2-40B4-BE49-F238E27FC236}">
                <a16:creationId xmlns:a16="http://schemas.microsoft.com/office/drawing/2014/main" id="{A2A507F1-2EB5-4798-A15F-A7C34A0A66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45720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cxnSp>
        <p:nvCxnSpPr>
          <p:cNvPr id="3083" name="Straight Connector 3082">
            <a:extLst>
              <a:ext uri="{FF2B5EF4-FFF2-40B4-BE49-F238E27FC236}">
                <a16:creationId xmlns:a16="http://schemas.microsoft.com/office/drawing/2014/main" id="{24F53817-DA39-4DCE-ADDC-F84A3650E8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85" name="Rectangle 3084">
            <a:extLst>
              <a:ext uri="{FF2B5EF4-FFF2-40B4-BE49-F238E27FC236}">
                <a16:creationId xmlns:a16="http://schemas.microsoft.com/office/drawing/2014/main" id="{E7CFC73E-3E90-4B19-A7DF-7423745399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59968"/>
            <a:ext cx="12192000" cy="22980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C43C6D-D284-6DD9-700E-D262077390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960137"/>
            <a:ext cx="8229600" cy="1463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pc="200" dirty="0">
                <a:solidFill>
                  <a:srgbClr val="FFFFFF"/>
                </a:solidFill>
              </a:rPr>
              <a:t>Bonus analyses – impact of covid</a:t>
            </a:r>
          </a:p>
        </p:txBody>
      </p:sp>
      <p:sp useBgFill="1">
        <p:nvSpPr>
          <p:cNvPr id="3087" name="Rectangle 3086">
            <a:extLst>
              <a:ext uri="{FF2B5EF4-FFF2-40B4-BE49-F238E27FC236}">
                <a16:creationId xmlns:a16="http://schemas.microsoft.com/office/drawing/2014/main" id="{777C5034-4CD2-4D41-9F8C-C90A0B9EA5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6" name="Picture 4" descr="A screen shot of a computer screen&#10;&#10;Description automatically generated">
            <a:extLst>
              <a:ext uri="{FF2B5EF4-FFF2-40B4-BE49-F238E27FC236}">
                <a16:creationId xmlns:a16="http://schemas.microsoft.com/office/drawing/2014/main" id="{18B00D34-EA5A-9AE2-811F-4EC89F09F8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4632" y="755542"/>
            <a:ext cx="5369052" cy="3060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089" name="Straight Connector 3088">
            <a:extLst>
              <a:ext uri="{FF2B5EF4-FFF2-40B4-BE49-F238E27FC236}">
                <a16:creationId xmlns:a16="http://schemas.microsoft.com/office/drawing/2014/main" id="{B5FB8C64-39D1-4D21-A1AE-7311CDAF9B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60141" y="822682"/>
            <a:ext cx="0" cy="2926080"/>
          </a:xfrm>
          <a:prstGeom prst="line">
            <a:avLst/>
          </a:prstGeom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6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611782DC-949C-4E46-AE1F-28FB233C64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38316" y="763498"/>
            <a:ext cx="5341140" cy="3044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091" name="Straight Connector 3090">
            <a:extLst>
              <a:ext uri="{FF2B5EF4-FFF2-40B4-BE49-F238E27FC236}">
                <a16:creationId xmlns:a16="http://schemas.microsoft.com/office/drawing/2014/main" id="{92446F88-E03E-4F71-B62A-C8D25CA6EB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72256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FB5A95-3AF6-65D8-08CD-8D585C5E2D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6066818" cy="1499616"/>
          </a:xfrm>
        </p:spPr>
        <p:txBody>
          <a:bodyPr>
            <a:normAutofit/>
          </a:bodyPr>
          <a:lstStyle/>
          <a:p>
            <a:r>
              <a:rPr lang="en-GB"/>
              <a:t>Conclusions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A2EAFD-CEA7-3D77-824C-7210674B2B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7" y="1946787"/>
            <a:ext cx="10019693" cy="4362573"/>
          </a:xfrm>
        </p:spPr>
        <p:txBody>
          <a:bodyPr>
            <a:normAutofit fontScale="85000" lnSpcReduction="20000"/>
          </a:bodyPr>
          <a:lstStyle/>
          <a:p>
            <a:pPr rtl="0">
              <a:lnSpc>
                <a:spcPct val="150000"/>
              </a:lnSpc>
            </a:pPr>
            <a:r>
              <a:rPr lang="en-US" sz="2500" dirty="0"/>
              <a:t>As we hypothesized, </a:t>
            </a:r>
            <a:r>
              <a:rPr lang="en-US" sz="2500" b="1" dirty="0"/>
              <a:t>music habits have changed in the past 6 years</a:t>
            </a:r>
            <a:r>
              <a:rPr lang="en-US" sz="2500" dirty="0"/>
              <a:t>:</a:t>
            </a:r>
          </a:p>
          <a:p>
            <a:pPr rtl="0">
              <a:lnSpc>
                <a:spcPct val="150000"/>
              </a:lnSpc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500" dirty="0"/>
              <a:t> </a:t>
            </a:r>
            <a:r>
              <a:rPr lang="en-US" dirty="0"/>
              <a:t>Whilst po</a:t>
            </a:r>
            <a:r>
              <a:rPr lang="en-US" b="0" i="0" dirty="0">
                <a:effectLst/>
              </a:rPr>
              <a:t>p and rap consistently occupy the first two positions at the top of the most listened-to genres, a lot of sub-genres of pop have risen around the period of COVID-19;</a:t>
            </a:r>
          </a:p>
          <a:p>
            <a:pPr rtl="0">
              <a:lnSpc>
                <a:spcPct val="150000"/>
              </a:lnSpc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b="0" i="0" dirty="0">
                <a:effectLst/>
              </a:rPr>
              <a:t> Only 5 artists </a:t>
            </a:r>
            <a:r>
              <a:rPr lang="en-GB" dirty="0"/>
              <a:t>had a song in the top 100 in every year, indicating people’s preferences change on a yearly base;</a:t>
            </a:r>
          </a:p>
          <a:p>
            <a:pPr rtl="0">
              <a:lnSpc>
                <a:spcPct val="150000"/>
              </a:lnSpc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b="0" i="0" dirty="0">
                <a:effectLst/>
              </a:rPr>
              <a:t> Songs are getting shorter in general. Song duration correlates strongly with the number of Tik-Tok users;</a:t>
            </a:r>
          </a:p>
          <a:p>
            <a:pPr rtl="0">
              <a:lnSpc>
                <a:spcPct val="150000"/>
              </a:lnSpc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/>
              <a:t> </a:t>
            </a:r>
            <a:r>
              <a:rPr lang="en-US" b="0" i="0" dirty="0">
                <a:effectLst/>
              </a:rPr>
              <a:t>There has been a downward trend for features such as </a:t>
            </a:r>
            <a:r>
              <a:rPr lang="en-US" dirty="0"/>
              <a:t>d</a:t>
            </a:r>
            <a:r>
              <a:rPr lang="en-US" b="0" i="0" dirty="0">
                <a:effectLst/>
              </a:rPr>
              <a:t>anceability and energy, but the songs people listen to are becoming </a:t>
            </a:r>
            <a:r>
              <a:rPr lang="en-US" dirty="0"/>
              <a:t>more positive.</a:t>
            </a:r>
          </a:p>
        </p:txBody>
      </p:sp>
    </p:spTree>
    <p:extLst>
      <p:ext uri="{BB962C8B-B14F-4D97-AF65-F5344CB8AC3E}">
        <p14:creationId xmlns:p14="http://schemas.microsoft.com/office/powerpoint/2010/main" val="36168809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FB5A95-3AF6-65D8-08CD-8D585C5E2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Limitations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A2EAFD-CEA7-3D77-824C-7210674B2B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179468"/>
            <a:ext cx="6351457" cy="4023360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b="0" i="0" dirty="0">
                <a:solidFill>
                  <a:srgbClr val="000000"/>
                </a:solidFill>
                <a:effectLst/>
              </a:rPr>
              <a:t> We only collected data for the most popular songs each year. These songs are likely to naturally share features, limiting our conclusions.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b="0" i="0" dirty="0">
                <a:solidFill>
                  <a:srgbClr val="000000"/>
                </a:solidFill>
                <a:effectLst/>
              </a:rPr>
              <a:t> We only analyzed data for the past 6 years, whereas a lot of these trends might have been occurring for much longer, as some articles suggest.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b="0" i="0" dirty="0">
                <a:solidFill>
                  <a:srgbClr val="000000"/>
                </a:solidFill>
                <a:effectLst/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W</a:t>
            </a:r>
            <a:r>
              <a:rPr lang="en-US" b="0" i="0" dirty="0">
                <a:solidFill>
                  <a:srgbClr val="000000"/>
                </a:solidFill>
                <a:effectLst/>
              </a:rPr>
              <a:t>e chose to analyze the year a song was popular, not when it was released. Looking at songs' release dates might have shown a different picture altogether. 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2004589-3BD1-D0F0-132F-EEDF18BFC9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20000"/>
          </a:blip>
          <a:srcRect l="38621" t="5533" b="10198"/>
          <a:stretch/>
        </p:blipFill>
        <p:spPr>
          <a:xfrm flipH="1">
            <a:off x="5884164" y="0"/>
            <a:ext cx="7897850" cy="7237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0803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18B83A-D724-8369-AF04-8DE5A3F49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Any 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4C8F3B-DFFD-2C87-8CF9-00C2533B60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656891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0D732-0979-B99A-6B71-5F495667D7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/>
          <a:p>
            <a:r>
              <a:rPr lang="en-GB" dirty="0"/>
              <a:t>Research Questions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EB47663A-A856-8DC2-493C-9285D803832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00149824"/>
              </p:ext>
            </p:extLst>
          </p:nvPr>
        </p:nvGraphicFramePr>
        <p:xfrm>
          <a:off x="1024128" y="2286000"/>
          <a:ext cx="9720071" cy="40233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691300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81CE8CA9-D6D2-4C46-8070-9566F894E5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28DE9D-B956-04CE-857F-3659EF0F7C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3779085" cy="1499616"/>
          </a:xfrm>
        </p:spPr>
        <p:txBody>
          <a:bodyPr>
            <a:normAutofit/>
          </a:bodyPr>
          <a:lstStyle/>
          <a:p>
            <a:r>
              <a:rPr lang="en-GB" sz="4400">
                <a:solidFill>
                  <a:schemeClr val="tx1"/>
                </a:solidFill>
              </a:rPr>
              <a:t>Data collection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2B31CF5-BEC2-457D-A52F-6A5CCB066F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C8F1C5-7B0B-B18E-8F2E-747FE0D83C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0999" y="2331439"/>
            <a:ext cx="4941495" cy="1369293"/>
          </a:xfrm>
        </p:spPr>
        <p:txBody>
          <a:bodyPr>
            <a:noAutofit/>
          </a:bodyPr>
          <a:lstStyle/>
          <a:p>
            <a:pPr algn="ctr"/>
            <a:r>
              <a:rPr lang="en-GB" sz="2600" dirty="0">
                <a:solidFill>
                  <a:srgbClr val="FFFFFF"/>
                </a:solidFill>
              </a:rPr>
              <a:t>Every year, Spotify posts a playlist of their top 100 most streamed songs. </a:t>
            </a:r>
          </a:p>
        </p:txBody>
      </p:sp>
      <p:pic>
        <p:nvPicPr>
          <p:cNvPr id="8" name="Picture 7" descr="A screenshot of a music player&#10;&#10;Description automatically generated">
            <a:extLst>
              <a:ext uri="{FF2B5EF4-FFF2-40B4-BE49-F238E27FC236}">
                <a16:creationId xmlns:a16="http://schemas.microsoft.com/office/drawing/2014/main" id="{5EBFBB73-FFD1-CA68-8382-913000AC40C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7" t="1392" r="1554"/>
          <a:stretch/>
        </p:blipFill>
        <p:spPr>
          <a:xfrm>
            <a:off x="832045" y="3947339"/>
            <a:ext cx="4039402" cy="23521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8557C72-179F-ED89-09C7-465EBC5E03D8}"/>
              </a:ext>
            </a:extLst>
          </p:cNvPr>
          <p:cNvSpPr txBox="1"/>
          <p:nvPr/>
        </p:nvSpPr>
        <p:spPr>
          <a:xfrm>
            <a:off x="5911774" y="826324"/>
            <a:ext cx="6094562" cy="55827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500" dirty="0"/>
              <a:t>We selected 6 playlists, spanning from 2017 to 2022 and used the </a:t>
            </a:r>
            <a:r>
              <a:rPr lang="en-GB" sz="2500" dirty="0">
                <a:hlinkClick r:id="rId3"/>
              </a:rPr>
              <a:t>Spotipy API </a:t>
            </a:r>
            <a:r>
              <a:rPr lang="en-GB" sz="2500" dirty="0"/>
              <a:t>to request the details of all the songs in these playlists, including:</a:t>
            </a:r>
          </a:p>
          <a:p>
            <a:pPr marL="1347788" indent="-342900">
              <a:lnSpc>
                <a:spcPct val="150000"/>
              </a:lnSpc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GB" sz="2000" dirty="0"/>
              <a:t>Track id</a:t>
            </a:r>
          </a:p>
          <a:p>
            <a:pPr marL="1347788" indent="-342900">
              <a:lnSpc>
                <a:spcPct val="150000"/>
              </a:lnSpc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GB" sz="2000" dirty="0"/>
              <a:t>Track name</a:t>
            </a:r>
          </a:p>
          <a:p>
            <a:pPr marL="1347788" indent="-342900">
              <a:lnSpc>
                <a:spcPct val="150000"/>
              </a:lnSpc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GB" sz="2000" dirty="0"/>
              <a:t>Track popularity</a:t>
            </a:r>
          </a:p>
          <a:p>
            <a:pPr marL="1347788" indent="-342900">
              <a:lnSpc>
                <a:spcPct val="150000"/>
              </a:lnSpc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GB" sz="2000" dirty="0"/>
              <a:t>Track features</a:t>
            </a:r>
          </a:p>
          <a:p>
            <a:pPr marL="1347788" indent="-342900">
              <a:lnSpc>
                <a:spcPct val="150000"/>
              </a:lnSpc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GB" sz="2000" dirty="0"/>
              <a:t>Artist id</a:t>
            </a:r>
          </a:p>
          <a:p>
            <a:pPr marL="1347788" indent="-342900">
              <a:lnSpc>
                <a:spcPct val="150000"/>
              </a:lnSpc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GB" sz="2000" dirty="0"/>
              <a:t>Artist name</a:t>
            </a:r>
          </a:p>
          <a:p>
            <a:pPr marL="1347788" indent="-342900">
              <a:lnSpc>
                <a:spcPct val="150000"/>
              </a:lnSpc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GB" sz="2000" dirty="0"/>
              <a:t>Artist genre</a:t>
            </a:r>
          </a:p>
        </p:txBody>
      </p:sp>
    </p:spTree>
    <p:extLst>
      <p:ext uri="{BB962C8B-B14F-4D97-AF65-F5344CB8AC3E}">
        <p14:creationId xmlns:p14="http://schemas.microsoft.com/office/powerpoint/2010/main" val="3267842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461CC8-4B85-7553-87D0-01E38B8037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7" y="585216"/>
            <a:ext cx="10670567" cy="1499616"/>
          </a:xfrm>
        </p:spPr>
        <p:txBody>
          <a:bodyPr>
            <a:normAutofit/>
          </a:bodyPr>
          <a:lstStyle/>
          <a:p>
            <a:r>
              <a:rPr lang="en-GB" dirty="0"/>
              <a:t>1. Have the </a:t>
            </a:r>
            <a:r>
              <a:rPr lang="en-GB" b="1" dirty="0"/>
              <a:t>genres</a:t>
            </a:r>
            <a:r>
              <a:rPr lang="en-GB" dirty="0"/>
              <a:t> people listen to changed?</a:t>
            </a:r>
          </a:p>
        </p:txBody>
      </p:sp>
      <p:pic>
        <p:nvPicPr>
          <p:cNvPr id="7" name="Picture 6" descr="A graph of different music groups&#10;&#10;Description automatically generated with medium confidence">
            <a:extLst>
              <a:ext uri="{FF2B5EF4-FFF2-40B4-BE49-F238E27FC236}">
                <a16:creationId xmlns:a16="http://schemas.microsoft.com/office/drawing/2014/main" id="{1A871B9C-E014-AF09-278A-9DA294EE34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127" y="1797587"/>
            <a:ext cx="5867561" cy="506041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509E328-71FB-0BE7-AE99-D94847C35819}"/>
              </a:ext>
            </a:extLst>
          </p:cNvPr>
          <p:cNvSpPr txBox="1"/>
          <p:nvPr/>
        </p:nvSpPr>
        <p:spPr>
          <a:xfrm>
            <a:off x="7121088" y="5257121"/>
            <a:ext cx="4822257" cy="1015663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Whilst some genres have stayed consistently in the top 10 (e.g., pop and rap), others fluctuate significantly throughout the 6 years</a:t>
            </a:r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B03C96-568D-8DF2-630E-57058C42DE2E}"/>
              </a:ext>
            </a:extLst>
          </p:cNvPr>
          <p:cNvSpPr txBox="1"/>
          <p:nvPr/>
        </p:nvSpPr>
        <p:spPr>
          <a:xfrm>
            <a:off x="7121089" y="4366202"/>
            <a:ext cx="4822257" cy="707886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TOP 10 GENRES 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</a:rPr>
              <a:t>(NUMBER OF SONGS IN TOP 100)</a:t>
            </a:r>
            <a:endParaRPr lang="en-GB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5358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461CC8-4B85-7553-87D0-01E38B8037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7" y="585216"/>
            <a:ext cx="10670567" cy="1499616"/>
          </a:xfrm>
        </p:spPr>
        <p:txBody>
          <a:bodyPr>
            <a:normAutofit/>
          </a:bodyPr>
          <a:lstStyle/>
          <a:p>
            <a:r>
              <a:rPr lang="en-GB" dirty="0"/>
              <a:t>1. Have the </a:t>
            </a:r>
            <a:r>
              <a:rPr lang="en-GB" b="1" dirty="0"/>
              <a:t>genres</a:t>
            </a:r>
            <a:r>
              <a:rPr lang="en-GB" dirty="0"/>
              <a:t> people listen to changed?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509E328-71FB-0BE7-AE99-D94847C35819}"/>
              </a:ext>
            </a:extLst>
          </p:cNvPr>
          <p:cNvSpPr txBox="1"/>
          <p:nvPr/>
        </p:nvSpPr>
        <p:spPr>
          <a:xfrm>
            <a:off x="7121088" y="5257121"/>
            <a:ext cx="4822257" cy="1015663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Whilst some genres have stayed consistently in the top 10 (e.g., pop and rap), others fluctuate significantly throughout the 6 years</a:t>
            </a:r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B03C96-568D-8DF2-630E-57058C42DE2E}"/>
              </a:ext>
            </a:extLst>
          </p:cNvPr>
          <p:cNvSpPr txBox="1"/>
          <p:nvPr/>
        </p:nvSpPr>
        <p:spPr>
          <a:xfrm>
            <a:off x="7121089" y="4366202"/>
            <a:ext cx="4822257" cy="707886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TOP 10 GENRES 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</a:rPr>
              <a:t>(NUMBER OF SONGS IN TOP 100)</a:t>
            </a:r>
            <a:endParaRPr lang="en-GB" sz="2000" dirty="0">
              <a:solidFill>
                <a:schemeClr val="bg1"/>
              </a:solidFill>
            </a:endParaRPr>
          </a:p>
        </p:txBody>
      </p:sp>
      <p:pic>
        <p:nvPicPr>
          <p:cNvPr id="3" name="Picture 2" descr="A graph of different types of music&#10;&#10;Description automatically generated with medium confidence">
            <a:extLst>
              <a:ext uri="{FF2B5EF4-FFF2-40B4-BE49-F238E27FC236}">
                <a16:creationId xmlns:a16="http://schemas.microsoft.com/office/drawing/2014/main" id="{BADED30B-5EF8-74DD-F3D0-9521AEADF1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751" y="1753718"/>
            <a:ext cx="6233296" cy="510428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9332532-E671-4ED6-E7AC-6B038477A59D}"/>
              </a:ext>
            </a:extLst>
          </p:cNvPr>
          <p:cNvSpPr/>
          <p:nvPr/>
        </p:nvSpPr>
        <p:spPr>
          <a:xfrm>
            <a:off x="1024127" y="2011680"/>
            <a:ext cx="4009886" cy="2354522"/>
          </a:xfrm>
          <a:prstGeom prst="rect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DC393FA-043E-DC6B-0CD2-6C94A91E1115}"/>
              </a:ext>
            </a:extLst>
          </p:cNvPr>
          <p:cNvSpPr/>
          <p:nvPr/>
        </p:nvSpPr>
        <p:spPr>
          <a:xfrm>
            <a:off x="5000646" y="2011680"/>
            <a:ext cx="2025796" cy="4562375"/>
          </a:xfrm>
          <a:prstGeom prst="rect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A60E0EA-EB5C-D62B-E77F-6490545278AA}"/>
              </a:ext>
            </a:extLst>
          </p:cNvPr>
          <p:cNvSpPr/>
          <p:nvPr/>
        </p:nvSpPr>
        <p:spPr>
          <a:xfrm>
            <a:off x="1024127" y="4357443"/>
            <a:ext cx="4009886" cy="2216612"/>
          </a:xfrm>
          <a:prstGeom prst="rect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9565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5" grpId="1" animBg="1"/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461CC8-4B85-7553-87D0-01E38B8037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7" y="585216"/>
            <a:ext cx="10670567" cy="1499616"/>
          </a:xfrm>
        </p:spPr>
        <p:txBody>
          <a:bodyPr>
            <a:normAutofit/>
          </a:bodyPr>
          <a:lstStyle/>
          <a:p>
            <a:r>
              <a:rPr lang="en-GB" dirty="0"/>
              <a:t>1. Have the </a:t>
            </a:r>
            <a:r>
              <a:rPr lang="en-GB" b="1" dirty="0"/>
              <a:t>genres</a:t>
            </a:r>
            <a:r>
              <a:rPr lang="en-GB" dirty="0"/>
              <a:t> people listen to changed?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B03C96-568D-8DF2-630E-57058C42DE2E}"/>
              </a:ext>
            </a:extLst>
          </p:cNvPr>
          <p:cNvSpPr txBox="1"/>
          <p:nvPr/>
        </p:nvSpPr>
        <p:spPr>
          <a:xfrm>
            <a:off x="1528008" y="2227694"/>
            <a:ext cx="2879559" cy="40011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DANCE POP</a:t>
            </a:r>
            <a:endParaRPr lang="en-GB" sz="2000" dirty="0">
              <a:solidFill>
                <a:schemeClr val="bg1"/>
              </a:solidFill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2AF855C7-0CE0-F559-D07C-28702FD527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5826433"/>
              </p:ext>
            </p:extLst>
          </p:nvPr>
        </p:nvGraphicFramePr>
        <p:xfrm>
          <a:off x="1296199" y="3007146"/>
          <a:ext cx="3343176" cy="305676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71588">
                  <a:extLst>
                    <a:ext uri="{9D8B030D-6E8A-4147-A177-3AD203B41FA5}">
                      <a16:colId xmlns:a16="http://schemas.microsoft.com/office/drawing/2014/main" val="398049164"/>
                    </a:ext>
                  </a:extLst>
                </a:gridCol>
                <a:gridCol w="1671588">
                  <a:extLst>
                    <a:ext uri="{9D8B030D-6E8A-4147-A177-3AD203B41FA5}">
                      <a16:colId xmlns:a16="http://schemas.microsoft.com/office/drawing/2014/main" val="2046994784"/>
                    </a:ext>
                  </a:extLst>
                </a:gridCol>
              </a:tblGrid>
              <a:tr h="382096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u="none" strike="noStrike" dirty="0">
                          <a:effectLst/>
                        </a:rPr>
                        <a:t>Camila Cabello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u="none" strike="noStrike" dirty="0">
                          <a:effectLst/>
                        </a:rPr>
                        <a:t>Bebe Rexha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5055205"/>
                  </a:ext>
                </a:extLst>
              </a:tr>
              <a:tr h="382096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u="none" strike="noStrike">
                          <a:effectLst/>
                        </a:rPr>
                        <a:t>Sean Paul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u="none" strike="noStrike" dirty="0">
                          <a:effectLst/>
                        </a:rPr>
                        <a:t>Lady Gaga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888474030"/>
                  </a:ext>
                </a:extLst>
              </a:tr>
              <a:tr h="382096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u="none" strike="noStrike">
                          <a:effectLst/>
                        </a:rPr>
                        <a:t>Dua Lipa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u="none" strike="noStrike">
                          <a:effectLst/>
                        </a:rPr>
                        <a:t>Doja Cat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541659385"/>
                  </a:ext>
                </a:extLst>
              </a:tr>
              <a:tr h="382096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u="none" strike="noStrike">
                          <a:effectLst/>
                        </a:rPr>
                        <a:t>Avicii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u="none" strike="noStrike">
                          <a:effectLst/>
                        </a:rPr>
                        <a:t>Joel Corry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586021199"/>
                  </a:ext>
                </a:extLst>
              </a:tr>
              <a:tr h="382096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u="none" strike="noStrike">
                          <a:effectLst/>
                        </a:rPr>
                        <a:t>P!nk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u="none" strike="noStrike" dirty="0">
                          <a:effectLst/>
                        </a:rPr>
                        <a:t>Black Eyed Peas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789686189"/>
                  </a:ext>
                </a:extLst>
              </a:tr>
              <a:tr h="382096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u="none" strike="noStrike">
                          <a:effectLst/>
                        </a:rPr>
                        <a:t>Calvin Harris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u="none" strike="noStrike">
                          <a:effectLst/>
                        </a:rPr>
                        <a:t>Shakira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715122551"/>
                  </a:ext>
                </a:extLst>
              </a:tr>
              <a:tr h="382096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u="none" strike="noStrike">
                          <a:effectLst/>
                        </a:rPr>
                        <a:t>Jason Derulo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u="none" strike="noStrike" dirty="0">
                          <a:effectLst/>
                        </a:rPr>
                        <a:t>David Guetta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740339768"/>
                  </a:ext>
                </a:extLst>
              </a:tr>
              <a:tr h="382096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u="none" strike="noStrike" dirty="0">
                          <a:effectLst/>
                        </a:rPr>
                        <a:t>DJ Snake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363413818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5A88DD60-03C4-B09E-6145-3889B5D038D5}"/>
              </a:ext>
            </a:extLst>
          </p:cNvPr>
          <p:cNvSpPr txBox="1"/>
          <p:nvPr/>
        </p:nvSpPr>
        <p:spPr>
          <a:xfrm>
            <a:off x="6926980" y="2227694"/>
            <a:ext cx="2879559" cy="40011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CANADIAN POP</a:t>
            </a:r>
            <a:endParaRPr lang="en-GB" sz="2000" dirty="0">
              <a:solidFill>
                <a:schemeClr val="bg1"/>
              </a:solidFill>
            </a:endParaRPr>
          </a:p>
        </p:txBody>
      </p:sp>
      <p:pic>
        <p:nvPicPr>
          <p:cNvPr id="15" name="Picture 14" descr="A pie chart with different colored circles&#10;&#10;Description automatically generated">
            <a:extLst>
              <a:ext uri="{FF2B5EF4-FFF2-40B4-BE49-F238E27FC236}">
                <a16:creationId xmlns:a16="http://schemas.microsoft.com/office/drawing/2014/main" id="{A6881BF4-146E-73BE-ACCD-5C27453E00E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37" t="11748" r="1653" b="7298"/>
          <a:stretch/>
        </p:blipFill>
        <p:spPr>
          <a:xfrm>
            <a:off x="6096000" y="3007146"/>
            <a:ext cx="4966636" cy="3414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850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17C7C-5DC7-A674-8610-2A2C05E4E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10589803" cy="149961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2. Have the </a:t>
            </a:r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artists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people listen to changed?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B5340C4-A8D8-FD1B-D4AB-6B6D14A2CF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8187321"/>
              </p:ext>
            </p:extLst>
          </p:nvPr>
        </p:nvGraphicFramePr>
        <p:xfrm>
          <a:off x="6319029" y="2076949"/>
          <a:ext cx="4343559" cy="4503462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1240907">
                  <a:extLst>
                    <a:ext uri="{9D8B030D-6E8A-4147-A177-3AD203B41FA5}">
                      <a16:colId xmlns:a16="http://schemas.microsoft.com/office/drawing/2014/main" val="1784734919"/>
                    </a:ext>
                  </a:extLst>
                </a:gridCol>
                <a:gridCol w="3102652">
                  <a:extLst>
                    <a:ext uri="{9D8B030D-6E8A-4147-A177-3AD203B41FA5}">
                      <a16:colId xmlns:a16="http://schemas.microsoft.com/office/drawing/2014/main" val="3195205819"/>
                    </a:ext>
                  </a:extLst>
                </a:gridCol>
              </a:tblGrid>
              <a:tr h="828000">
                <a:tc>
                  <a:txBody>
                    <a:bodyPr/>
                    <a:lstStyle/>
                    <a:p>
                      <a:pPr algn="ctr"/>
                      <a:r>
                        <a:rPr lang="en-GB" sz="2600" b="0" cap="none" spc="0">
                          <a:solidFill>
                            <a:schemeClr val="tx2"/>
                          </a:solidFill>
                        </a:rPr>
                        <a:t>Year</a:t>
                      </a:r>
                      <a:endParaRPr lang="en-GB" sz="2600" b="0" cap="none" spc="0" dirty="0">
                        <a:solidFill>
                          <a:schemeClr val="tx2"/>
                        </a:solidFill>
                      </a:endParaRPr>
                    </a:p>
                  </a:txBody>
                  <a:tcPr marL="184865" marR="184865" marT="184865" marB="9243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600" b="0" kern="1200" cap="none" spc="0">
                          <a:solidFill>
                            <a:schemeClr val="tx2"/>
                          </a:solidFill>
                          <a:effectLst/>
                        </a:rPr>
                        <a:t>Average Song Count</a:t>
                      </a:r>
                      <a:endParaRPr lang="en-GB" sz="2600" b="0" cap="none" spc="0" dirty="0">
                        <a:solidFill>
                          <a:schemeClr val="tx2"/>
                        </a:solidFill>
                      </a:endParaRPr>
                    </a:p>
                  </a:txBody>
                  <a:tcPr marL="184865" marR="184865" marT="184865" marB="92432" anchor="ctr"/>
                </a:tc>
                <a:extLst>
                  <a:ext uri="{0D108BD9-81ED-4DB2-BD59-A6C34878D82A}">
                    <a16:rowId xmlns:a16="http://schemas.microsoft.com/office/drawing/2014/main" val="3077376421"/>
                  </a:ext>
                </a:extLst>
              </a:tr>
              <a:tr h="576000">
                <a:tc>
                  <a:txBody>
                    <a:bodyPr/>
                    <a:lstStyle/>
                    <a:p>
                      <a:pPr algn="ctr"/>
                      <a:r>
                        <a:rPr lang="en-GB" sz="2200" b="0" kern="1200" cap="none" spc="0">
                          <a:solidFill>
                            <a:schemeClr val="tx1"/>
                          </a:solidFill>
                          <a:effectLst/>
                        </a:rPr>
                        <a:t>2017</a:t>
                      </a:r>
                      <a:endParaRPr lang="en-GB" sz="22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84865" marR="184865" marT="184865" marB="9243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b="0" kern="1200" cap="none" spc="0">
                          <a:solidFill>
                            <a:schemeClr val="tx1"/>
                          </a:solidFill>
                          <a:effectLst/>
                        </a:rPr>
                        <a:t>1.3</a:t>
                      </a:r>
                      <a:endParaRPr lang="en-GB" sz="22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84865" marR="184865" marT="184865" marB="92432"/>
                </a:tc>
                <a:extLst>
                  <a:ext uri="{0D108BD9-81ED-4DB2-BD59-A6C34878D82A}">
                    <a16:rowId xmlns:a16="http://schemas.microsoft.com/office/drawing/2014/main" val="3670338827"/>
                  </a:ext>
                </a:extLst>
              </a:tr>
              <a:tr h="576000">
                <a:tc>
                  <a:txBody>
                    <a:bodyPr/>
                    <a:lstStyle/>
                    <a:p>
                      <a:pPr algn="ctr"/>
                      <a:r>
                        <a:rPr lang="en-GB" sz="2200" b="0" kern="1200" cap="none" spc="0">
                          <a:solidFill>
                            <a:schemeClr val="tx1"/>
                          </a:solidFill>
                          <a:effectLst/>
                        </a:rPr>
                        <a:t>2018</a:t>
                      </a:r>
                      <a:endParaRPr lang="en-GB" sz="22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84865" marR="184865" marT="184865" marB="9243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b="0" kern="1200" cap="none" spc="0">
                          <a:solidFill>
                            <a:schemeClr val="tx1"/>
                          </a:solidFill>
                          <a:effectLst/>
                        </a:rPr>
                        <a:t>1.3</a:t>
                      </a:r>
                      <a:endParaRPr lang="en-GB" sz="22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84865" marR="184865" marT="184865" marB="92432"/>
                </a:tc>
                <a:extLst>
                  <a:ext uri="{0D108BD9-81ED-4DB2-BD59-A6C34878D82A}">
                    <a16:rowId xmlns:a16="http://schemas.microsoft.com/office/drawing/2014/main" val="3000505831"/>
                  </a:ext>
                </a:extLst>
              </a:tr>
              <a:tr h="576000">
                <a:tc>
                  <a:txBody>
                    <a:bodyPr/>
                    <a:lstStyle/>
                    <a:p>
                      <a:pPr algn="ctr"/>
                      <a:r>
                        <a:rPr lang="en-GB" sz="2200" b="0" kern="1200" cap="none" spc="0">
                          <a:solidFill>
                            <a:schemeClr val="tx1"/>
                          </a:solidFill>
                          <a:effectLst/>
                        </a:rPr>
                        <a:t>2019</a:t>
                      </a:r>
                      <a:endParaRPr lang="en-GB" sz="22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84865" marR="184865" marT="184865" marB="9243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b="0" kern="1200" cap="none" spc="0">
                          <a:solidFill>
                            <a:schemeClr val="tx1"/>
                          </a:solidFill>
                          <a:effectLst/>
                        </a:rPr>
                        <a:t>1.4</a:t>
                      </a:r>
                      <a:endParaRPr lang="en-GB" sz="22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84865" marR="184865" marT="184865" marB="92432"/>
                </a:tc>
                <a:extLst>
                  <a:ext uri="{0D108BD9-81ED-4DB2-BD59-A6C34878D82A}">
                    <a16:rowId xmlns:a16="http://schemas.microsoft.com/office/drawing/2014/main" val="689874209"/>
                  </a:ext>
                </a:extLst>
              </a:tr>
              <a:tr h="576000">
                <a:tc>
                  <a:txBody>
                    <a:bodyPr/>
                    <a:lstStyle/>
                    <a:p>
                      <a:pPr algn="ctr"/>
                      <a:r>
                        <a:rPr lang="en-GB" sz="2200" b="0" kern="1200" cap="none" spc="0">
                          <a:solidFill>
                            <a:schemeClr val="tx1"/>
                          </a:solidFill>
                          <a:effectLst/>
                        </a:rPr>
                        <a:t>2020</a:t>
                      </a:r>
                      <a:endParaRPr lang="en-GB" sz="22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84865" marR="184865" marT="184865" marB="9243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b="0" kern="1200" cap="none" spc="0">
                          <a:solidFill>
                            <a:schemeClr val="tx1"/>
                          </a:solidFill>
                          <a:effectLst/>
                        </a:rPr>
                        <a:t>1.4</a:t>
                      </a:r>
                      <a:endParaRPr lang="en-GB" sz="22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84865" marR="184865" marT="184865" marB="92432"/>
                </a:tc>
                <a:extLst>
                  <a:ext uri="{0D108BD9-81ED-4DB2-BD59-A6C34878D82A}">
                    <a16:rowId xmlns:a16="http://schemas.microsoft.com/office/drawing/2014/main" val="3953684488"/>
                  </a:ext>
                </a:extLst>
              </a:tr>
              <a:tr h="576000">
                <a:tc>
                  <a:txBody>
                    <a:bodyPr/>
                    <a:lstStyle/>
                    <a:p>
                      <a:pPr algn="ctr"/>
                      <a:r>
                        <a:rPr lang="en-GB" sz="2200" b="0" kern="1200" cap="none" spc="0">
                          <a:solidFill>
                            <a:schemeClr val="tx1"/>
                          </a:solidFill>
                          <a:effectLst/>
                        </a:rPr>
                        <a:t>2021</a:t>
                      </a:r>
                      <a:endParaRPr lang="en-GB" sz="22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84865" marR="184865" marT="184865" marB="9243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b="0" kern="1200" cap="none" spc="0">
                          <a:solidFill>
                            <a:schemeClr val="tx1"/>
                          </a:solidFill>
                          <a:effectLst/>
                        </a:rPr>
                        <a:t>1.6</a:t>
                      </a:r>
                      <a:endParaRPr lang="en-GB" sz="22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84865" marR="184865" marT="184865" marB="92432"/>
                </a:tc>
                <a:extLst>
                  <a:ext uri="{0D108BD9-81ED-4DB2-BD59-A6C34878D82A}">
                    <a16:rowId xmlns:a16="http://schemas.microsoft.com/office/drawing/2014/main" val="897532936"/>
                  </a:ext>
                </a:extLst>
              </a:tr>
              <a:tr h="576000">
                <a:tc>
                  <a:txBody>
                    <a:bodyPr/>
                    <a:lstStyle/>
                    <a:p>
                      <a:pPr algn="ctr"/>
                      <a:r>
                        <a:rPr lang="en-GB" sz="2200" b="0" kern="1200" cap="none" spc="0">
                          <a:solidFill>
                            <a:schemeClr val="tx1"/>
                          </a:solidFill>
                          <a:effectLst/>
                        </a:rPr>
                        <a:t>2022</a:t>
                      </a:r>
                      <a:endParaRPr lang="en-GB" sz="22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84865" marR="184865" marT="184865" marB="9243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b="0" kern="1200" cap="none" spc="0" dirty="0">
                          <a:solidFill>
                            <a:schemeClr val="tx1"/>
                          </a:solidFill>
                          <a:effectLst/>
                        </a:rPr>
                        <a:t>1.5</a:t>
                      </a:r>
                      <a:endParaRPr lang="en-GB" sz="22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84865" marR="184865" marT="184865" marB="92432"/>
                </a:tc>
                <a:extLst>
                  <a:ext uri="{0D108BD9-81ED-4DB2-BD59-A6C34878D82A}">
                    <a16:rowId xmlns:a16="http://schemas.microsoft.com/office/drawing/2014/main" val="1123955734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DCD1AD1F-B429-6763-3A93-7B146C9E72A4}"/>
              </a:ext>
            </a:extLst>
          </p:cNvPr>
          <p:cNvSpPr txBox="1"/>
          <p:nvPr/>
        </p:nvSpPr>
        <p:spPr>
          <a:xfrm>
            <a:off x="1145430" y="2076949"/>
            <a:ext cx="4343558" cy="1172629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en-US" sz="2600" dirty="0">
                <a:solidFill>
                  <a:schemeClr val="bg1"/>
                </a:solidFill>
              </a:rPr>
              <a:t>Are there Artists that have managed to be in the top 100 multiple times ?</a:t>
            </a:r>
          </a:p>
        </p:txBody>
      </p:sp>
    </p:spTree>
    <p:extLst>
      <p:ext uri="{BB962C8B-B14F-4D97-AF65-F5344CB8AC3E}">
        <p14:creationId xmlns:p14="http://schemas.microsoft.com/office/powerpoint/2010/main" val="2776396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17C7C-5DC7-A674-8610-2A2C05E4E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7" y="585216"/>
            <a:ext cx="10487688" cy="1499616"/>
          </a:xfrm>
        </p:spPr>
        <p:txBody>
          <a:bodyPr>
            <a:normAutofit/>
          </a:bodyPr>
          <a:lstStyle/>
          <a:p>
            <a:r>
              <a:rPr lang="en-GB" dirty="0"/>
              <a:t>2. Have the </a:t>
            </a:r>
            <a:r>
              <a:rPr lang="en-GB" b="1" dirty="0"/>
              <a:t>artists</a:t>
            </a:r>
            <a:r>
              <a:rPr lang="en-GB" dirty="0"/>
              <a:t> people listen to changed?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9BD3DC-147D-E2F7-E716-E667911E29FD}"/>
              </a:ext>
            </a:extLst>
          </p:cNvPr>
          <p:cNvSpPr txBox="1"/>
          <p:nvPr/>
        </p:nvSpPr>
        <p:spPr>
          <a:xfrm>
            <a:off x="1174737" y="2043465"/>
            <a:ext cx="2745668" cy="2092881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2600" dirty="0">
                <a:solidFill>
                  <a:schemeClr val="bg1"/>
                </a:solidFill>
              </a:rPr>
              <a:t>Are there any artists that have been in the top 100 throughout the sampled years?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3620E77-297F-3637-88E4-C62F947F4E08}"/>
              </a:ext>
            </a:extLst>
          </p:cNvPr>
          <p:cNvGrpSpPr/>
          <p:nvPr/>
        </p:nvGrpSpPr>
        <p:grpSpPr>
          <a:xfrm>
            <a:off x="4071015" y="1852082"/>
            <a:ext cx="7685837" cy="4837475"/>
            <a:chOff x="3748928" y="1936826"/>
            <a:chExt cx="7846940" cy="4550812"/>
          </a:xfrm>
        </p:grpSpPr>
        <p:pic>
          <p:nvPicPr>
            <p:cNvPr id="16" name="Picture 15" descr="A graph of blue bars&#10;&#10;Description automatically generated">
              <a:extLst>
                <a:ext uri="{FF2B5EF4-FFF2-40B4-BE49-F238E27FC236}">
                  <a16:creationId xmlns:a16="http://schemas.microsoft.com/office/drawing/2014/main" id="{3FE0366B-2579-DBC4-AAC6-73A6B7157B7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48928" y="1936826"/>
              <a:ext cx="3991391" cy="1547682"/>
            </a:xfrm>
            <a:prstGeom prst="rect">
              <a:avLst/>
            </a:prstGeom>
          </p:spPr>
        </p:pic>
        <p:pic>
          <p:nvPicPr>
            <p:cNvPr id="17" name="Picture 16" descr="A blue bar graph with text&#10;&#10;Description automatically generated">
              <a:extLst>
                <a:ext uri="{FF2B5EF4-FFF2-40B4-BE49-F238E27FC236}">
                  <a16:creationId xmlns:a16="http://schemas.microsoft.com/office/drawing/2014/main" id="{A89CE8AA-ADCB-5456-89AA-62573DEBF4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45780" y="1984570"/>
              <a:ext cx="3725112" cy="1444430"/>
            </a:xfrm>
            <a:prstGeom prst="rect">
              <a:avLst/>
            </a:prstGeom>
          </p:spPr>
        </p:pic>
        <p:pic>
          <p:nvPicPr>
            <p:cNvPr id="18" name="Picture 17" descr="A bar graph with text&#10;&#10;Description automatically generated">
              <a:extLst>
                <a:ext uri="{FF2B5EF4-FFF2-40B4-BE49-F238E27FC236}">
                  <a16:creationId xmlns:a16="http://schemas.microsoft.com/office/drawing/2014/main" id="{694CE88E-022C-3384-4C65-EDA53039DC3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55122" y="3484508"/>
              <a:ext cx="3877328" cy="1455349"/>
            </a:xfrm>
            <a:prstGeom prst="rect">
              <a:avLst/>
            </a:prstGeom>
          </p:spPr>
        </p:pic>
        <p:pic>
          <p:nvPicPr>
            <p:cNvPr id="19" name="Picture 18" descr="A blue bar graph with white text&#10;&#10;Description automatically generated">
              <a:extLst>
                <a:ext uri="{FF2B5EF4-FFF2-40B4-BE49-F238E27FC236}">
                  <a16:creationId xmlns:a16="http://schemas.microsoft.com/office/drawing/2014/main" id="{DF2490FA-EF5E-10F1-C56C-C85CE2F50F6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23409" y="3438292"/>
              <a:ext cx="3872459" cy="1501565"/>
            </a:xfrm>
            <a:prstGeom prst="rect">
              <a:avLst/>
            </a:prstGeom>
          </p:spPr>
        </p:pic>
        <p:pic>
          <p:nvPicPr>
            <p:cNvPr id="20" name="Picture 19" descr="A blue bar graph with white text&#10;&#10;Description automatically generated">
              <a:extLst>
                <a:ext uri="{FF2B5EF4-FFF2-40B4-BE49-F238E27FC236}">
                  <a16:creationId xmlns:a16="http://schemas.microsoft.com/office/drawing/2014/main" id="{ED0A71A9-3C65-7CEC-8FFD-EA16B9E1654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50950" y="4986073"/>
              <a:ext cx="3872459" cy="1501565"/>
            </a:xfrm>
            <a:prstGeom prst="rect">
              <a:avLst/>
            </a:prstGeom>
          </p:spPr>
        </p:pic>
        <p:pic>
          <p:nvPicPr>
            <p:cNvPr id="21" name="Picture 20" descr="A graph with blue bars&#10;&#10;Description automatically generated with medium confidence">
              <a:extLst>
                <a:ext uri="{FF2B5EF4-FFF2-40B4-BE49-F238E27FC236}">
                  <a16:creationId xmlns:a16="http://schemas.microsoft.com/office/drawing/2014/main" id="{E39F1661-852F-E465-DBC3-527F115A239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98433" y="4981778"/>
              <a:ext cx="3872459" cy="150156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3619223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rgbClr val="2E2B21"/>
      </a:dk1>
      <a:lt1>
        <a:srgbClr val="FFFFFF"/>
      </a:lt1>
      <a:dk2>
        <a:srgbClr val="605B4F"/>
      </a:dk2>
      <a:lt2>
        <a:srgbClr val="D8D6BE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8000"/>
              </a:schemeClr>
              <a:schemeClr val="phClr">
                <a:shade val="89000"/>
                <a:satMod val="145000"/>
              </a:schemeClr>
            </a:duotone>
          </a:blip>
          <a:tile tx="0" ty="0" sx="32000" sy="32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tint val="98000"/>
              </a:schemeClr>
              <a:schemeClr val="phClr">
                <a:shade val="95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090DCB5F-146D-478A-852A-34B16FE9F3A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476</TotalTime>
  <Words>1045</Words>
  <Application>Microsoft Office PowerPoint</Application>
  <PresentationFormat>Widescreen</PresentationFormat>
  <Paragraphs>141</Paragraphs>
  <Slides>24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Courier New</vt:lpstr>
      <vt:lpstr>Tw Cen MT</vt:lpstr>
      <vt:lpstr>Tw Cen MT Condensed</vt:lpstr>
      <vt:lpstr>Wingdings</vt:lpstr>
      <vt:lpstr>Wingdings 3</vt:lpstr>
      <vt:lpstr>Integral</vt:lpstr>
      <vt:lpstr>Have music listening habits changed over the last 6 years?</vt:lpstr>
      <vt:lpstr>Project aim</vt:lpstr>
      <vt:lpstr>Research Questions</vt:lpstr>
      <vt:lpstr>Data collection</vt:lpstr>
      <vt:lpstr>1. Have the genres people listen to changed?</vt:lpstr>
      <vt:lpstr>1. Have the genres people listen to changed?</vt:lpstr>
      <vt:lpstr>1. Have the genres people listen to changed?</vt:lpstr>
      <vt:lpstr>2. Have the artists people listen to changed?</vt:lpstr>
      <vt:lpstr>2. Have the artists people listen to changed?</vt:lpstr>
      <vt:lpstr>2. Have the artists people listen to changed?</vt:lpstr>
      <vt:lpstr>3. Is the duration of the most popular songs decreasing?</vt:lpstr>
      <vt:lpstr>3. Is the duration of the most popular songs decreasing?</vt:lpstr>
      <vt:lpstr>3. Is the duration of the most popular songs decreasing?</vt:lpstr>
      <vt:lpstr>3. Is the duration of the most popular songs decreasing?</vt:lpstr>
      <vt:lpstr>4. How have other track features changed? </vt:lpstr>
      <vt:lpstr>4. How have other track features changed? </vt:lpstr>
      <vt:lpstr>4. How have other track features changed? </vt:lpstr>
      <vt:lpstr>4. How have other track features changed? </vt:lpstr>
      <vt:lpstr>Bonus analyses – the impact of covid</vt:lpstr>
      <vt:lpstr>Bonus analyses – impact of covid</vt:lpstr>
      <vt:lpstr>Bonus analyses – impact of covid</vt:lpstr>
      <vt:lpstr>Conclusions</vt:lpstr>
      <vt:lpstr>Limitations</vt:lpstr>
      <vt:lpstr>Any 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Music Trends Over 6 Year Period</dc:title>
  <dc:creator>Dave Hughes</dc:creator>
  <cp:lastModifiedBy>Dave Hughes</cp:lastModifiedBy>
  <cp:revision>45</cp:revision>
  <dcterms:created xsi:type="dcterms:W3CDTF">2023-11-29T19:22:30Z</dcterms:created>
  <dcterms:modified xsi:type="dcterms:W3CDTF">2023-12-04T21:08:28Z</dcterms:modified>
</cp:coreProperties>
</file>